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6E3774-14B7-4CFF-85EF-7EB53E25FD8B}">
  <a:tblStyle styleId="{3F6E3774-14B7-4CFF-85EF-7EB53E25FD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ae53258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ae53258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ae53258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ae53258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ae532586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ae53258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ae53258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ae53258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ae532586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ae532586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ecb61a20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ecb61a20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ecb61a20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ecb61a20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ae53258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ae53258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ae532586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9ae532586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ecb61a20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ecb61a20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ab5003f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ab5003f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ae532586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ae532586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eca8b1d5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eca8b1d5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ecb61a20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ecb61a20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ae53258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ae53258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eca8b1d5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eca8b1d5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ecb61a20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ecb61a20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cb61a205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cb61a20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ae532586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ae532586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ecb61a20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6ecb61a20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ab5003f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ab5003f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ab5003f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ab5003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ab5003f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ab5003f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ae532586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ae532586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ab5003f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9ab5003f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ae532586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ae532586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ab5003f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9ab5003f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ecb61a2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6ecb61a2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ecb61a2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6ecb61a2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ab5003f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9ab5003f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ecb61a20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ecb61a20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ecb61a20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6ecb61a20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ae53258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ae5325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9ab5003f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9ab5003f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9ae5325866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9ae532586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ab5003f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ab5003f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9b83a69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9b83a69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ecb61a20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ecb61a20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ae53258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ae53258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ae53258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ae53258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ab5003f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ab5003f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e53258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ae53258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playlist?list=PLoROMvodv4rOca_Ovz1DvdtWuz8BfSWL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l-hh51ncgDI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l-hh51ncgDI" TargetMode="External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hyperlink" Target="https://www.youtube.com/watch?app=desktop&amp;v=OvTEhNL96v0" TargetMode="External"/><Relationship Id="rId5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48.jpg"/><Relationship Id="rId7" Type="http://schemas.openxmlformats.org/officeDocument/2006/relationships/image" Target="../media/image3.jpg"/><Relationship Id="rId8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hyperlink" Target="https://www.gymlibrary.dev/index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34875" y="1967800"/>
            <a:ext cx="5379300" cy="10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IE0005 Review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82675"/>
            <a:ext cx="85206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Agent, Search, Constraint,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Playing, Reinforcement Learning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725" y="408850"/>
            <a:ext cx="4261600" cy="15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48" y="311325"/>
            <a:ext cx="2247852" cy="22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23575" y="2571750"/>
            <a:ext cx="2622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Attendance QR code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(physical &amp; Zoom)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Start at 19:05!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(BFS, DFS)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16450" t="0"/>
          <a:stretch/>
        </p:blipFill>
        <p:spPr>
          <a:xfrm>
            <a:off x="2709924" y="1289475"/>
            <a:ext cx="3425525" cy="1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863450" y="270875"/>
            <a:ext cx="31782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</a:t>
            </a:r>
            <a:r>
              <a:rPr lang="en" sz="1800">
                <a:solidFill>
                  <a:schemeClr val="dk2"/>
                </a:solidFill>
              </a:rPr>
              <a:t>: branching factor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, </a:t>
            </a:r>
            <a:r>
              <a:rPr b="1" lang="en" sz="1800">
                <a:solidFill>
                  <a:schemeClr val="dk2"/>
                </a:solidFill>
              </a:rPr>
              <a:t>m</a:t>
            </a:r>
            <a:r>
              <a:rPr lang="en" sz="1800">
                <a:solidFill>
                  <a:schemeClr val="dk2"/>
                </a:solidFill>
              </a:rPr>
              <a:t>: max depth (goal depth)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925" y="3195838"/>
            <a:ext cx="4533626" cy="1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/>
          <p:nvPr/>
        </p:nvSpPr>
        <p:spPr>
          <a:xfrm>
            <a:off x="1290725" y="13261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852925" y="1725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1721675" y="1725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93425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031225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1498850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1956813" y="21239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2"/>
          <p:cNvCxnSpPr>
            <a:stCxn id="144" idx="3"/>
            <a:endCxn id="146" idx="7"/>
          </p:cNvCxnSpPr>
          <p:nvPr/>
        </p:nvCxnSpPr>
        <p:spPr>
          <a:xfrm flipH="1">
            <a:off x="815028" y="1946597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2"/>
          <p:cNvCxnSpPr>
            <a:stCxn id="144" idx="5"/>
            <a:endCxn id="147" idx="0"/>
          </p:cNvCxnSpPr>
          <p:nvPr/>
        </p:nvCxnSpPr>
        <p:spPr>
          <a:xfrm>
            <a:off x="1074422" y="1946597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2"/>
          <p:cNvCxnSpPr>
            <a:stCxn id="145" idx="3"/>
            <a:endCxn id="148" idx="7"/>
          </p:cNvCxnSpPr>
          <p:nvPr/>
        </p:nvCxnSpPr>
        <p:spPr>
          <a:xfrm flipH="1">
            <a:off x="1720378" y="1946597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>
            <a:stCxn id="145" idx="5"/>
            <a:endCxn id="149" idx="1"/>
          </p:cNvCxnSpPr>
          <p:nvPr/>
        </p:nvCxnSpPr>
        <p:spPr>
          <a:xfrm>
            <a:off x="1943172" y="1946597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2"/>
          <p:cNvCxnSpPr>
            <a:stCxn id="143" idx="3"/>
            <a:endCxn id="144" idx="7"/>
          </p:cNvCxnSpPr>
          <p:nvPr/>
        </p:nvCxnSpPr>
        <p:spPr>
          <a:xfrm flipH="1">
            <a:off x="1074328" y="1547672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>
            <a:stCxn id="143" idx="5"/>
            <a:endCxn id="145" idx="1"/>
          </p:cNvCxnSpPr>
          <p:nvPr/>
        </p:nvCxnSpPr>
        <p:spPr>
          <a:xfrm>
            <a:off x="1512222" y="1547672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/>
          <p:nvPr/>
        </p:nvSpPr>
        <p:spPr>
          <a:xfrm>
            <a:off x="1742220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2018603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2294985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465838" y="2522850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606958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883340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159723" y="2522871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330575" y="2522850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2"/>
          <p:cNvCxnSpPr>
            <a:stCxn id="146" idx="3"/>
            <a:endCxn id="163" idx="7"/>
          </p:cNvCxnSpPr>
          <p:nvPr/>
        </p:nvCxnSpPr>
        <p:spPr>
          <a:xfrm flipH="1">
            <a:off x="514428" y="2345472"/>
            <a:ext cx="11700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>
            <a:stCxn id="146" idx="4"/>
            <a:endCxn id="160" idx="0"/>
          </p:cNvCxnSpPr>
          <p:nvPr/>
        </p:nvCxnSpPr>
        <p:spPr>
          <a:xfrm flipH="1">
            <a:off x="714775" y="2383475"/>
            <a:ext cx="84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>
            <a:stCxn id="147" idx="3"/>
            <a:endCxn id="161" idx="0"/>
          </p:cNvCxnSpPr>
          <p:nvPr/>
        </p:nvCxnSpPr>
        <p:spPr>
          <a:xfrm flipH="1">
            <a:off x="990928" y="2345472"/>
            <a:ext cx="783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2"/>
          <p:cNvCxnSpPr>
            <a:stCxn id="147" idx="5"/>
            <a:endCxn id="162" idx="0"/>
          </p:cNvCxnSpPr>
          <p:nvPr/>
        </p:nvCxnSpPr>
        <p:spPr>
          <a:xfrm>
            <a:off x="1252722" y="2345472"/>
            <a:ext cx="14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2"/>
          <p:cNvCxnSpPr>
            <a:stCxn id="148" idx="4"/>
            <a:endCxn id="159" idx="0"/>
          </p:cNvCxnSpPr>
          <p:nvPr/>
        </p:nvCxnSpPr>
        <p:spPr>
          <a:xfrm flipH="1">
            <a:off x="1573400" y="2383475"/>
            <a:ext cx="55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>
            <a:stCxn id="148" idx="5"/>
            <a:endCxn id="156" idx="0"/>
          </p:cNvCxnSpPr>
          <p:nvPr/>
        </p:nvCxnSpPr>
        <p:spPr>
          <a:xfrm>
            <a:off x="1720347" y="2345472"/>
            <a:ext cx="1296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>
            <a:stCxn id="149" idx="4"/>
            <a:endCxn id="157" idx="0"/>
          </p:cNvCxnSpPr>
          <p:nvPr/>
        </p:nvCxnSpPr>
        <p:spPr>
          <a:xfrm>
            <a:off x="2086563" y="2383475"/>
            <a:ext cx="396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>
            <a:stCxn id="149" idx="5"/>
            <a:endCxn id="158" idx="0"/>
          </p:cNvCxnSpPr>
          <p:nvPr/>
        </p:nvCxnSpPr>
        <p:spPr>
          <a:xfrm>
            <a:off x="2178310" y="2345472"/>
            <a:ext cx="2244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1290725" y="31958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52925" y="3594775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721675" y="3594775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593425" y="3993650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031225" y="3993650"/>
            <a:ext cx="259500" cy="2595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1498850" y="39936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956813" y="399365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>
            <a:stCxn id="173" idx="3"/>
            <a:endCxn id="175" idx="7"/>
          </p:cNvCxnSpPr>
          <p:nvPr/>
        </p:nvCxnSpPr>
        <p:spPr>
          <a:xfrm flipH="1">
            <a:off x="815028" y="3816272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2"/>
          <p:cNvCxnSpPr>
            <a:stCxn id="173" idx="5"/>
            <a:endCxn id="176" idx="0"/>
          </p:cNvCxnSpPr>
          <p:nvPr/>
        </p:nvCxnSpPr>
        <p:spPr>
          <a:xfrm>
            <a:off x="1074422" y="3816272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>
            <a:stCxn id="174" idx="3"/>
            <a:endCxn id="177" idx="7"/>
          </p:cNvCxnSpPr>
          <p:nvPr/>
        </p:nvCxnSpPr>
        <p:spPr>
          <a:xfrm flipH="1">
            <a:off x="1720378" y="3816272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>
            <a:stCxn id="174" idx="5"/>
            <a:endCxn id="178" idx="1"/>
          </p:cNvCxnSpPr>
          <p:nvPr/>
        </p:nvCxnSpPr>
        <p:spPr>
          <a:xfrm>
            <a:off x="1943172" y="3816272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>
            <a:stCxn id="172" idx="3"/>
            <a:endCxn id="173" idx="7"/>
          </p:cNvCxnSpPr>
          <p:nvPr/>
        </p:nvCxnSpPr>
        <p:spPr>
          <a:xfrm flipH="1">
            <a:off x="1074328" y="3417347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>
            <a:stCxn id="172" idx="5"/>
            <a:endCxn id="174" idx="1"/>
          </p:cNvCxnSpPr>
          <p:nvPr/>
        </p:nvCxnSpPr>
        <p:spPr>
          <a:xfrm>
            <a:off x="1512222" y="3417347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2"/>
          <p:cNvSpPr/>
          <p:nvPr/>
        </p:nvSpPr>
        <p:spPr>
          <a:xfrm>
            <a:off x="1742220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018603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2294985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465838" y="4392525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606958" y="4392546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883340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1159723" y="4392546"/>
            <a:ext cx="215400" cy="2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30575" y="4392525"/>
            <a:ext cx="215400" cy="215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2"/>
          <p:cNvCxnSpPr>
            <a:stCxn id="175" idx="3"/>
            <a:endCxn id="192" idx="7"/>
          </p:cNvCxnSpPr>
          <p:nvPr/>
        </p:nvCxnSpPr>
        <p:spPr>
          <a:xfrm flipH="1">
            <a:off x="514428" y="4215147"/>
            <a:ext cx="117000" cy="2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2"/>
          <p:cNvCxnSpPr>
            <a:stCxn id="175" idx="4"/>
            <a:endCxn id="189" idx="0"/>
          </p:cNvCxnSpPr>
          <p:nvPr/>
        </p:nvCxnSpPr>
        <p:spPr>
          <a:xfrm flipH="1">
            <a:off x="714775" y="4253150"/>
            <a:ext cx="84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>
            <a:stCxn id="176" idx="3"/>
            <a:endCxn id="190" idx="0"/>
          </p:cNvCxnSpPr>
          <p:nvPr/>
        </p:nvCxnSpPr>
        <p:spPr>
          <a:xfrm flipH="1">
            <a:off x="990928" y="4215147"/>
            <a:ext cx="783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2"/>
          <p:cNvCxnSpPr>
            <a:stCxn id="176" idx="5"/>
            <a:endCxn id="191" idx="0"/>
          </p:cNvCxnSpPr>
          <p:nvPr/>
        </p:nvCxnSpPr>
        <p:spPr>
          <a:xfrm>
            <a:off x="1252722" y="4215147"/>
            <a:ext cx="14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2"/>
          <p:cNvCxnSpPr>
            <a:stCxn id="177" idx="4"/>
            <a:endCxn id="188" idx="0"/>
          </p:cNvCxnSpPr>
          <p:nvPr/>
        </p:nvCxnSpPr>
        <p:spPr>
          <a:xfrm flipH="1">
            <a:off x="1573400" y="4253150"/>
            <a:ext cx="55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2"/>
          <p:cNvCxnSpPr>
            <a:stCxn id="177" idx="5"/>
            <a:endCxn id="185" idx="0"/>
          </p:cNvCxnSpPr>
          <p:nvPr/>
        </p:nvCxnSpPr>
        <p:spPr>
          <a:xfrm>
            <a:off x="1720347" y="4215147"/>
            <a:ext cx="1296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>
            <a:stCxn id="178" idx="4"/>
            <a:endCxn id="186" idx="0"/>
          </p:cNvCxnSpPr>
          <p:nvPr/>
        </p:nvCxnSpPr>
        <p:spPr>
          <a:xfrm>
            <a:off x="2086563" y="4253150"/>
            <a:ext cx="396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2"/>
          <p:cNvCxnSpPr>
            <a:stCxn id="178" idx="5"/>
            <a:endCxn id="187" idx="0"/>
          </p:cNvCxnSpPr>
          <p:nvPr/>
        </p:nvCxnSpPr>
        <p:spPr>
          <a:xfrm>
            <a:off x="2178310" y="4215147"/>
            <a:ext cx="2244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2"/>
          <p:cNvSpPr txBox="1"/>
          <p:nvPr/>
        </p:nvSpPr>
        <p:spPr>
          <a:xfrm>
            <a:off x="330575" y="1153475"/>
            <a:ext cx="700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BFS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330575" y="3059313"/>
            <a:ext cx="700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</a:t>
            </a:r>
            <a:r>
              <a:rPr b="1" lang="en" sz="1800">
                <a:solidFill>
                  <a:schemeClr val="dk2"/>
                </a:solidFill>
              </a:rPr>
              <a:t>FS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6135450" y="2195550"/>
            <a:ext cx="2697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2^3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7313125" y="4312125"/>
            <a:ext cx="655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2*3</a:t>
            </a:r>
            <a:endParaRPr sz="1800">
              <a:solidFill>
                <a:srgbClr val="38761D"/>
              </a:solidFill>
            </a:endParaRPr>
          </a:p>
        </p:txBody>
      </p:sp>
      <p:cxnSp>
        <p:nvCxnSpPr>
          <p:cNvPr id="205" name="Google Shape;205;p22"/>
          <p:cNvCxnSpPr>
            <a:stCxn id="206" idx="1"/>
            <a:endCxn id="192" idx="4"/>
          </p:cNvCxnSpPr>
          <p:nvPr/>
        </p:nvCxnSpPr>
        <p:spPr>
          <a:xfrm flipH="1" rot="10800000">
            <a:off x="426950" y="4607850"/>
            <a:ext cx="11400" cy="2901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2"/>
          <p:cNvSpPr txBox="1"/>
          <p:nvPr/>
        </p:nvSpPr>
        <p:spPr>
          <a:xfrm>
            <a:off x="426950" y="4747350"/>
            <a:ext cx="2348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Currently checking this node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6165125" y="1909250"/>
            <a:ext cx="1148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Worst case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7313125" y="4102550"/>
            <a:ext cx="11481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Worst case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122775" y="3198250"/>
            <a:ext cx="559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Goal</a:t>
            </a:r>
            <a:endParaRPr sz="1200">
              <a:solidFill>
                <a:srgbClr val="CC0000"/>
              </a:solidFill>
            </a:endParaRPr>
          </a:p>
        </p:txBody>
      </p:sp>
      <p:cxnSp>
        <p:nvCxnSpPr>
          <p:cNvPr id="210" name="Google Shape;210;p22"/>
          <p:cNvCxnSpPr>
            <a:stCxn id="158" idx="4"/>
            <a:endCxn id="209" idx="0"/>
          </p:cNvCxnSpPr>
          <p:nvPr/>
        </p:nvCxnSpPr>
        <p:spPr>
          <a:xfrm>
            <a:off x="2402685" y="2738271"/>
            <a:ext cx="0" cy="459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1" name="Google Shape;211;p22"/>
          <p:cNvCxnSpPr>
            <a:stCxn id="209" idx="2"/>
            <a:endCxn id="187" idx="0"/>
          </p:cNvCxnSpPr>
          <p:nvPr/>
        </p:nvCxnSpPr>
        <p:spPr>
          <a:xfrm>
            <a:off x="2402675" y="3499450"/>
            <a:ext cx="0" cy="893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(Uniform Cost)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b="50345" l="0" r="0" t="0"/>
          <a:stretch/>
        </p:blipFill>
        <p:spPr>
          <a:xfrm>
            <a:off x="422900" y="1389050"/>
            <a:ext cx="4075354" cy="14158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503100" y="3351350"/>
            <a:ext cx="8137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Weighted graph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Depth-first search until the depth is not as good as the next best breadth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Keep track of the path cost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Note: </a:t>
            </a:r>
            <a:r>
              <a:rPr lang="en" sz="1800">
                <a:solidFill>
                  <a:schemeClr val="dk2"/>
                </a:solidFill>
              </a:rPr>
              <a:t>Sometimes they give </a:t>
            </a:r>
            <a:r>
              <a:rPr lang="en" sz="1800">
                <a:solidFill>
                  <a:schemeClr val="dk2"/>
                </a:solidFill>
              </a:rPr>
              <a:t>weighted graph, but ask for PURE BFS, DFS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49047"/>
          <a:stretch/>
        </p:blipFill>
        <p:spPr>
          <a:xfrm>
            <a:off x="4756946" y="1597577"/>
            <a:ext cx="4075354" cy="1452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311700" y="445025"/>
            <a:ext cx="304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DLS, IDS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0" y="3236579"/>
            <a:ext cx="4849175" cy="18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122900" y="3805825"/>
            <a:ext cx="28539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</a:t>
            </a:r>
            <a:r>
              <a:rPr lang="en">
                <a:solidFill>
                  <a:schemeClr val="dk2"/>
                </a:solidFill>
              </a:rPr>
              <a:t>: branching factor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</a:rPr>
              <a:t>m</a:t>
            </a:r>
            <a:r>
              <a:rPr lang="en">
                <a:solidFill>
                  <a:schemeClr val="dk2"/>
                </a:solidFill>
              </a:rPr>
              <a:t>: max depth (goal depth)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</a:t>
            </a:r>
            <a:r>
              <a:rPr lang="en">
                <a:solidFill>
                  <a:schemeClr val="dk2"/>
                </a:solidFill>
              </a:rPr>
              <a:t>: limited depth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49" y="188100"/>
            <a:ext cx="5677201" cy="28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Informed Search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Blind search expands the </a:t>
            </a:r>
            <a:r>
              <a:rPr lang="en"/>
              <a:t>search from the </a:t>
            </a:r>
            <a:r>
              <a:rPr b="1" lang="en"/>
              <a:t>source </a:t>
            </a:r>
            <a:r>
              <a:rPr lang="en"/>
              <a:t>in all directions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know it is the goal when it reaches </a:t>
            </a:r>
            <a:r>
              <a:rPr b="1" lang="en"/>
              <a:t>the goal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Informed Search has another information to measure the “distance/ farness” </a:t>
            </a:r>
            <a:r>
              <a:rPr b="1" lang="en"/>
              <a:t>from source to the goal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the “desirability/score/utility” of each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Uniform-cost Search: Path cost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Greedy Search: Heuristics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 Search: Heuristics + Path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Informed Search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50" y="971025"/>
            <a:ext cx="5567450" cy="4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Question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75" y="260526"/>
            <a:ext cx="6463576" cy="476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2299450" y="1990150"/>
            <a:ext cx="6232800" cy="54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Node 6 		b) Node 4 		c) Node 3		d) Node 2</a:t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2385663" y="4354650"/>
            <a:ext cx="6232800" cy="54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S,G</a:t>
            </a:r>
            <a:r>
              <a:rPr lang="en"/>
              <a:t> 		b) S, A, C, G 		c) S,A,B,D, G	d) S, A, C, D,G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Question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675" y="591900"/>
            <a:ext cx="6560625" cy="3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2217600" y="3395375"/>
            <a:ext cx="2354400" cy="11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S, A, E, G 		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S, B, 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S, C, F, G	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</a:t>
            </a:r>
            <a:r>
              <a:rPr lang="en"/>
              <a:t>, A, D, H, 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311700" y="445025"/>
            <a:ext cx="6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Search: Graph (Data Structure &amp; Algo)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311700" y="1152475"/>
            <a:ext cx="513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Root node, Parent nodes, Children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First-in-First-Out Queue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Last-in-First-Out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the nodes values with arrays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Shortest-path from node A to B in a known weighted graph: Dijkstra’s Algo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7523900" y="1721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7086100" y="5710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7954850" y="5710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6826600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7264400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7732025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8189988" y="9699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cxnSp>
        <p:nvCxnSpPr>
          <p:cNvPr id="268" name="Google Shape;268;p29"/>
          <p:cNvCxnSpPr>
            <a:stCxn id="262" idx="3"/>
            <a:endCxn id="264" idx="7"/>
          </p:cNvCxnSpPr>
          <p:nvPr/>
        </p:nvCxnSpPr>
        <p:spPr>
          <a:xfrm flipH="1">
            <a:off x="7048203" y="792522"/>
            <a:ext cx="759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9"/>
          <p:cNvCxnSpPr>
            <a:stCxn id="262" idx="5"/>
            <a:endCxn id="265" idx="0"/>
          </p:cNvCxnSpPr>
          <p:nvPr/>
        </p:nvCxnSpPr>
        <p:spPr>
          <a:xfrm>
            <a:off x="7307597" y="792522"/>
            <a:ext cx="867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9"/>
          <p:cNvCxnSpPr>
            <a:stCxn id="263" idx="3"/>
            <a:endCxn id="266" idx="7"/>
          </p:cNvCxnSpPr>
          <p:nvPr/>
        </p:nvCxnSpPr>
        <p:spPr>
          <a:xfrm flipH="1">
            <a:off x="7953553" y="792522"/>
            <a:ext cx="39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9"/>
          <p:cNvCxnSpPr>
            <a:stCxn id="263" idx="5"/>
            <a:endCxn id="267" idx="1"/>
          </p:cNvCxnSpPr>
          <p:nvPr/>
        </p:nvCxnSpPr>
        <p:spPr>
          <a:xfrm>
            <a:off x="8176347" y="792522"/>
            <a:ext cx="516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9"/>
          <p:cNvCxnSpPr>
            <a:stCxn id="261" idx="3"/>
            <a:endCxn id="262" idx="7"/>
          </p:cNvCxnSpPr>
          <p:nvPr/>
        </p:nvCxnSpPr>
        <p:spPr>
          <a:xfrm flipH="1">
            <a:off x="7307503" y="393597"/>
            <a:ext cx="2544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9"/>
          <p:cNvCxnSpPr>
            <a:stCxn id="261" idx="5"/>
            <a:endCxn id="263" idx="1"/>
          </p:cNvCxnSpPr>
          <p:nvPr/>
        </p:nvCxnSpPr>
        <p:spPr>
          <a:xfrm>
            <a:off x="7745397" y="393597"/>
            <a:ext cx="2475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>
            <a:off x="5693975" y="4620825"/>
            <a:ext cx="1397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BFS Queue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7470875" y="4620825"/>
            <a:ext cx="1397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lang="en" sz="1800">
                <a:solidFill>
                  <a:schemeClr val="dk2"/>
                </a:solidFill>
              </a:rPr>
              <a:t>FS Stack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831025" y="2516625"/>
            <a:ext cx="168600" cy="20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>
            <a:off x="7350400" y="2516625"/>
            <a:ext cx="168600" cy="20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7350400" y="4391575"/>
            <a:ext cx="11871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6176425" y="43504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6176425" y="3987163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1" name="Google Shape;281;p29"/>
          <p:cNvSpPr/>
          <p:nvPr/>
        </p:nvSpPr>
        <p:spPr>
          <a:xfrm>
            <a:off x="6176425" y="3670338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2" name="Google Shape;282;p29"/>
          <p:cNvSpPr/>
          <p:nvPr/>
        </p:nvSpPr>
        <p:spPr>
          <a:xfrm>
            <a:off x="6176425" y="3257013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6176425" y="28436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6176425" y="2413000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6176413" y="198232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7783400" y="3987175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7783400" y="3516513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7783400" y="3103163"/>
            <a:ext cx="259500" cy="25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311700" y="1171925"/>
            <a:ext cx="3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Depth first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constraint checking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Checking,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 Propagation</a:t>
            </a: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 b="1429" l="0" r="0" t="0"/>
          <a:stretch/>
        </p:blipFill>
        <p:spPr>
          <a:xfrm>
            <a:off x="3445750" y="2295412"/>
            <a:ext cx="4909176" cy="27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4147375" y="114325"/>
            <a:ext cx="4909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Terminology: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Variables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Variables have </a:t>
            </a:r>
            <a:r>
              <a:rPr b="1" lang="en" sz="1800">
                <a:solidFill>
                  <a:schemeClr val="dk2"/>
                </a:solidFill>
              </a:rPr>
              <a:t>values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Objective: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Find a set of values for variables that satisfied constraints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Need not be unique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311700" y="1171925"/>
            <a:ext cx="39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Backtracking: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Depth first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constraint checking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Checking,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 Propagation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4147375" y="114325"/>
            <a:ext cx="4909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Terminology: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Variables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Variables have </a:t>
            </a:r>
            <a:r>
              <a:rPr b="1" lang="en" sz="1800">
                <a:solidFill>
                  <a:schemeClr val="dk2"/>
                </a:solidFill>
              </a:rPr>
              <a:t>values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Objective: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Find a set of values for variables that satisfied constraints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Need not be unique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" y="3086100"/>
            <a:ext cx="8444649" cy="1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16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Agent and Environment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Search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Constraint Satisfaction &amp; Game Playing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Reinforcement Learning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Legend: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-"/>
            </a:pPr>
            <a:r>
              <a:rPr b="1" lang="en">
                <a:solidFill>
                  <a:srgbClr val="CC0000"/>
                </a:solidFill>
              </a:rPr>
              <a:t>Core idea (for quiz)</a:t>
            </a:r>
            <a:endParaRPr b="1"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-"/>
            </a:pPr>
            <a:r>
              <a:rPr b="1" lang="en">
                <a:solidFill>
                  <a:srgbClr val="6AA84F"/>
                </a:solidFill>
              </a:rPr>
              <a:t>Extra insights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50" y="2667716"/>
            <a:ext cx="5642999" cy="18511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431150" y="4650575"/>
            <a:ext cx="5643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Stanford AI</a:t>
            </a:r>
            <a:r>
              <a:rPr lang="en" sz="1000">
                <a:solidFill>
                  <a:schemeClr val="dk2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https://www.youtube.com/playlist?list=PLoROMvodv4rOca_Ovz1DvdtWuz8BfSWL2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/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39566" l="44617" r="23635" t="0"/>
          <a:stretch/>
        </p:blipFill>
        <p:spPr>
          <a:xfrm>
            <a:off x="1227791" y="1352528"/>
            <a:ext cx="2616252" cy="243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22027" r="0" t="69831"/>
          <a:stretch/>
        </p:blipFill>
        <p:spPr>
          <a:xfrm>
            <a:off x="1227791" y="3892080"/>
            <a:ext cx="4204000" cy="794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2"/>
          <p:cNvCxnSpPr/>
          <p:nvPr/>
        </p:nvCxnSpPr>
        <p:spPr>
          <a:xfrm flipH="1" rot="10800000">
            <a:off x="1167800" y="2665109"/>
            <a:ext cx="836400" cy="65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2"/>
          <p:cNvCxnSpPr/>
          <p:nvPr/>
        </p:nvCxnSpPr>
        <p:spPr>
          <a:xfrm flipH="1">
            <a:off x="3087939" y="1662482"/>
            <a:ext cx="861900" cy="28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2"/>
          <p:cNvSpPr txBox="1"/>
          <p:nvPr/>
        </p:nvSpPr>
        <p:spPr>
          <a:xfrm>
            <a:off x="4003581" y="1142850"/>
            <a:ext cx="3412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Which </a:t>
            </a:r>
            <a:r>
              <a:rPr b="1" lang="en" sz="1800">
                <a:solidFill>
                  <a:schemeClr val="dk2"/>
                </a:solidFill>
              </a:rPr>
              <a:t>variable </a:t>
            </a:r>
            <a:r>
              <a:rPr lang="en" sz="1800">
                <a:solidFill>
                  <a:schemeClr val="dk2"/>
                </a:solidFill>
              </a:rPr>
              <a:t>to allocate first?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Constraint Satisfaction</a:t>
            </a:r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 b="0" l="0" r="10546" t="0"/>
          <a:stretch/>
        </p:blipFill>
        <p:spPr>
          <a:xfrm>
            <a:off x="1265200" y="2180695"/>
            <a:ext cx="5211642" cy="25438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3"/>
          <p:cNvCxnSpPr>
            <a:stCxn id="320" idx="0"/>
          </p:cNvCxnSpPr>
          <p:nvPr/>
        </p:nvCxnSpPr>
        <p:spPr>
          <a:xfrm flipH="1">
            <a:off x="3393121" y="2180695"/>
            <a:ext cx="477900" cy="56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3"/>
          <p:cNvCxnSpPr/>
          <p:nvPr/>
        </p:nvCxnSpPr>
        <p:spPr>
          <a:xfrm>
            <a:off x="4911945" y="2085518"/>
            <a:ext cx="650100" cy="66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3"/>
          <p:cNvSpPr txBox="1"/>
          <p:nvPr/>
        </p:nvSpPr>
        <p:spPr>
          <a:xfrm>
            <a:off x="3253788" y="1212700"/>
            <a:ext cx="44178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Which </a:t>
            </a:r>
            <a:r>
              <a:rPr b="1" lang="en" sz="1800">
                <a:solidFill>
                  <a:schemeClr val="dk2"/>
                </a:solidFill>
              </a:rPr>
              <a:t>value </a:t>
            </a:r>
            <a:r>
              <a:rPr lang="en" sz="1800">
                <a:solidFill>
                  <a:schemeClr val="dk2"/>
                </a:solidFill>
              </a:rPr>
              <a:t>to allocate for Q first?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Question</a:t>
            </a: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1049100"/>
            <a:ext cx="80867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1930025"/>
            <a:ext cx="4379276" cy="311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Constraint Satisfaction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311700" y="1152475"/>
            <a:ext cx="20817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Factor Graph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350"/>
            <a:ext cx="7011151" cy="3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/>
          <p:nvPr/>
        </p:nvSpPr>
        <p:spPr>
          <a:xfrm>
            <a:off x="6739100" y="2347975"/>
            <a:ext cx="2315400" cy="33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having values</a:t>
            </a:r>
            <a:endParaRPr/>
          </a:p>
        </p:txBody>
      </p:sp>
      <p:cxnSp>
        <p:nvCxnSpPr>
          <p:cNvPr id="339" name="Google Shape;339;p35"/>
          <p:cNvCxnSpPr>
            <a:stCxn id="338" idx="1"/>
          </p:cNvCxnSpPr>
          <p:nvPr/>
        </p:nvCxnSpPr>
        <p:spPr>
          <a:xfrm flipH="1">
            <a:off x="4715300" y="2516575"/>
            <a:ext cx="20238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5"/>
          <p:cNvSpPr/>
          <p:nvPr/>
        </p:nvSpPr>
        <p:spPr>
          <a:xfrm>
            <a:off x="6739100" y="2954625"/>
            <a:ext cx="2315400" cy="337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function/factor</a:t>
            </a:r>
            <a:endParaRPr/>
          </a:p>
        </p:txBody>
      </p:sp>
      <p:cxnSp>
        <p:nvCxnSpPr>
          <p:cNvPr id="341" name="Google Shape;341;p35"/>
          <p:cNvCxnSpPr>
            <a:stCxn id="340" idx="1"/>
          </p:cNvCxnSpPr>
          <p:nvPr/>
        </p:nvCxnSpPr>
        <p:spPr>
          <a:xfrm rot="10800000">
            <a:off x="4754300" y="3119925"/>
            <a:ext cx="19848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Minimax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533200" y="1145975"/>
            <a:ext cx="45909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Have a function to calculate the </a:t>
            </a:r>
            <a:r>
              <a:rPr b="1" lang="en" sz="1300"/>
              <a:t>utility/score</a:t>
            </a:r>
            <a:r>
              <a:rPr lang="en" sz="1300"/>
              <a:t> at the current state of the game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utility score favor </a:t>
            </a:r>
            <a:r>
              <a:rPr b="1" lang="en" sz="1300"/>
              <a:t>us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We want to </a:t>
            </a:r>
            <a:r>
              <a:rPr b="1" lang="en" sz="1300"/>
              <a:t>maximize</a:t>
            </a:r>
            <a:r>
              <a:rPr lang="en" sz="1300"/>
              <a:t>, the opponent want to </a:t>
            </a:r>
            <a:r>
              <a:rPr b="1" lang="en" sz="1300"/>
              <a:t>minimize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Propagate </a:t>
            </a:r>
            <a:r>
              <a:rPr b="1" lang="en" sz="1300"/>
              <a:t>UP </a:t>
            </a:r>
            <a:r>
              <a:rPr lang="en" sz="1300"/>
              <a:t>from the bottom nodes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Challenges: needs to evaluate all the way to the endgame. Not feasible!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348" name="Google Shape;348;p36"/>
          <p:cNvSpPr txBox="1"/>
          <p:nvPr/>
        </p:nvSpPr>
        <p:spPr>
          <a:xfrm>
            <a:off x="311700" y="4838700"/>
            <a:ext cx="373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https://www.youtube.com/watch?v=l-hh51ncgDI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857" y="1552143"/>
            <a:ext cx="2611300" cy="26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Minimax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75" y="1250575"/>
            <a:ext cx="3934050" cy="35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/>
        </p:nvSpPr>
        <p:spPr>
          <a:xfrm>
            <a:off x="5876375" y="349500"/>
            <a:ext cx="29919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 can calculate the “score” of any state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5788975" y="1845600"/>
            <a:ext cx="2783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 can look ahead some step and know their utility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5876375" y="3934375"/>
            <a:ext cx="2783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is your current utility? What should you do?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Minimax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3771900" y="1230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8"/>
          <p:cNvCxnSpPr/>
          <p:nvPr/>
        </p:nvCxnSpPr>
        <p:spPr>
          <a:xfrm>
            <a:off x="679075" y="968175"/>
            <a:ext cx="0" cy="1317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8"/>
          <p:cNvCxnSpPr/>
          <p:nvPr/>
        </p:nvCxnSpPr>
        <p:spPr>
          <a:xfrm>
            <a:off x="677100" y="2377875"/>
            <a:ext cx="0" cy="927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8"/>
          <p:cNvCxnSpPr/>
          <p:nvPr/>
        </p:nvCxnSpPr>
        <p:spPr>
          <a:xfrm>
            <a:off x="677100" y="3507400"/>
            <a:ext cx="0" cy="927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8"/>
          <p:cNvSpPr txBox="1"/>
          <p:nvPr/>
        </p:nvSpPr>
        <p:spPr>
          <a:xfrm>
            <a:off x="40350" y="1401225"/>
            <a:ext cx="712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0350" y="2529575"/>
            <a:ext cx="56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2781300" y="2233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166745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355450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105335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218737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375" name="Google Shape;375;p38"/>
          <p:cNvCxnSpPr/>
          <p:nvPr/>
        </p:nvCxnSpPr>
        <p:spPr>
          <a:xfrm>
            <a:off x="679075" y="4565275"/>
            <a:ext cx="0" cy="459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8"/>
          <p:cNvSpPr/>
          <p:nvPr/>
        </p:nvSpPr>
        <p:spPr>
          <a:xfrm>
            <a:off x="309070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405202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378" name="Google Shape;378;p38"/>
          <p:cNvCxnSpPr>
            <a:stCxn id="371" idx="3"/>
            <a:endCxn id="373" idx="7"/>
          </p:cNvCxnSpPr>
          <p:nvPr/>
        </p:nvCxnSpPr>
        <p:spPr>
          <a:xfrm flipH="1">
            <a:off x="1449172" y="3730728"/>
            <a:ext cx="286200" cy="7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8"/>
          <p:cNvCxnSpPr>
            <a:stCxn id="371" idx="5"/>
            <a:endCxn id="374" idx="0"/>
          </p:cNvCxnSpPr>
          <p:nvPr/>
        </p:nvCxnSpPr>
        <p:spPr>
          <a:xfrm>
            <a:off x="2063328" y="3730728"/>
            <a:ext cx="3558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>
            <a:stCxn id="372" idx="3"/>
            <a:endCxn id="376" idx="0"/>
          </p:cNvCxnSpPr>
          <p:nvPr/>
        </p:nvCxnSpPr>
        <p:spPr>
          <a:xfrm flipH="1">
            <a:off x="3322722" y="3730728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8"/>
          <p:cNvCxnSpPr>
            <a:stCxn id="372" idx="5"/>
            <a:endCxn id="377" idx="0"/>
          </p:cNvCxnSpPr>
          <p:nvPr/>
        </p:nvCxnSpPr>
        <p:spPr>
          <a:xfrm>
            <a:off x="3950378" y="3730728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8"/>
          <p:cNvSpPr/>
          <p:nvPr/>
        </p:nvSpPr>
        <p:spPr>
          <a:xfrm>
            <a:off x="550880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504500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600632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385" name="Google Shape;385;p38"/>
          <p:cNvCxnSpPr>
            <a:stCxn id="382" idx="3"/>
            <a:endCxn id="383" idx="0"/>
          </p:cNvCxnSpPr>
          <p:nvPr/>
        </p:nvCxnSpPr>
        <p:spPr>
          <a:xfrm flipH="1">
            <a:off x="5277022" y="3730728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8"/>
          <p:cNvCxnSpPr>
            <a:stCxn id="382" idx="5"/>
            <a:endCxn id="384" idx="0"/>
          </p:cNvCxnSpPr>
          <p:nvPr/>
        </p:nvCxnSpPr>
        <p:spPr>
          <a:xfrm>
            <a:off x="5904678" y="3730728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8"/>
          <p:cNvSpPr/>
          <p:nvPr/>
        </p:nvSpPr>
        <p:spPr>
          <a:xfrm>
            <a:off x="7557250" y="3334863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7093450" y="4435288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8054775" y="4435288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390" name="Google Shape;390;p38"/>
          <p:cNvCxnSpPr>
            <a:stCxn id="387" idx="3"/>
            <a:endCxn id="388" idx="0"/>
          </p:cNvCxnSpPr>
          <p:nvPr/>
        </p:nvCxnSpPr>
        <p:spPr>
          <a:xfrm flipH="1">
            <a:off x="7325472" y="3730741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8"/>
          <p:cNvCxnSpPr>
            <a:stCxn id="387" idx="5"/>
            <a:endCxn id="389" idx="0"/>
          </p:cNvCxnSpPr>
          <p:nvPr/>
        </p:nvCxnSpPr>
        <p:spPr>
          <a:xfrm>
            <a:off x="7953128" y="3730741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8"/>
          <p:cNvSpPr/>
          <p:nvPr/>
        </p:nvSpPr>
        <p:spPr>
          <a:xfrm>
            <a:off x="6416325" y="2104550"/>
            <a:ext cx="712800" cy="72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&lt;= 2</a:t>
            </a:r>
            <a:endParaRPr/>
          </a:p>
        </p:txBody>
      </p:sp>
      <p:cxnSp>
        <p:nvCxnSpPr>
          <p:cNvPr id="393" name="Google Shape;393;p38"/>
          <p:cNvCxnSpPr>
            <a:stCxn id="371" idx="7"/>
            <a:endCxn id="370" idx="3"/>
          </p:cNvCxnSpPr>
          <p:nvPr/>
        </p:nvCxnSpPr>
        <p:spPr>
          <a:xfrm flipH="1" rot="10800000">
            <a:off x="2063328" y="2629372"/>
            <a:ext cx="786000" cy="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8"/>
          <p:cNvCxnSpPr>
            <a:stCxn id="372" idx="1"/>
            <a:endCxn id="370" idx="5"/>
          </p:cNvCxnSpPr>
          <p:nvPr/>
        </p:nvCxnSpPr>
        <p:spPr>
          <a:xfrm rot="10800000">
            <a:off x="3177222" y="2629372"/>
            <a:ext cx="445200" cy="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8"/>
          <p:cNvCxnSpPr>
            <a:stCxn id="370" idx="7"/>
            <a:endCxn id="364" idx="3"/>
          </p:cNvCxnSpPr>
          <p:nvPr/>
        </p:nvCxnSpPr>
        <p:spPr>
          <a:xfrm flipH="1" rot="10800000">
            <a:off x="3177178" y="1626322"/>
            <a:ext cx="6627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8"/>
          <p:cNvCxnSpPr>
            <a:stCxn id="392" idx="1"/>
            <a:endCxn id="364" idx="5"/>
          </p:cNvCxnSpPr>
          <p:nvPr/>
        </p:nvCxnSpPr>
        <p:spPr>
          <a:xfrm rot="10800000">
            <a:off x="4167812" y="1626411"/>
            <a:ext cx="2352900" cy="5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8"/>
          <p:cNvCxnSpPr>
            <a:stCxn id="382" idx="7"/>
            <a:endCxn id="392" idx="3"/>
          </p:cNvCxnSpPr>
          <p:nvPr/>
        </p:nvCxnSpPr>
        <p:spPr>
          <a:xfrm flipH="1" rot="10800000">
            <a:off x="5904678" y="2720272"/>
            <a:ext cx="6159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8"/>
          <p:cNvCxnSpPr>
            <a:stCxn id="392" idx="5"/>
            <a:endCxn id="387" idx="1"/>
          </p:cNvCxnSpPr>
          <p:nvPr/>
        </p:nvCxnSpPr>
        <p:spPr>
          <a:xfrm>
            <a:off x="7024738" y="2720389"/>
            <a:ext cx="6003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8"/>
          <p:cNvSpPr/>
          <p:nvPr/>
        </p:nvSpPr>
        <p:spPr>
          <a:xfrm>
            <a:off x="166745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3539650" y="3334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50880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2781300" y="2233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3771900" y="1230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311700" y="445025"/>
            <a:ext cx="388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Pruning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311700" y="4838700"/>
            <a:ext cx="3735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https://www.youtube.com/watch?v=l-hh51ncgDI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00" y="1675825"/>
            <a:ext cx="6431626" cy="30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311700" y="1102650"/>
            <a:ext cx="82308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Agent does not need to evaluate all possibilities. Can use pruning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 Playing: Minimax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3771900" y="1230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40"/>
          <p:cNvCxnSpPr/>
          <p:nvPr/>
        </p:nvCxnSpPr>
        <p:spPr>
          <a:xfrm>
            <a:off x="679075" y="968175"/>
            <a:ext cx="0" cy="1317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0"/>
          <p:cNvCxnSpPr/>
          <p:nvPr/>
        </p:nvCxnSpPr>
        <p:spPr>
          <a:xfrm>
            <a:off x="677100" y="2377875"/>
            <a:ext cx="0" cy="927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0"/>
          <p:cNvCxnSpPr/>
          <p:nvPr/>
        </p:nvCxnSpPr>
        <p:spPr>
          <a:xfrm>
            <a:off x="677100" y="3507400"/>
            <a:ext cx="0" cy="9279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0"/>
          <p:cNvSpPr txBox="1"/>
          <p:nvPr/>
        </p:nvSpPr>
        <p:spPr>
          <a:xfrm>
            <a:off x="40350" y="1401225"/>
            <a:ext cx="712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40350" y="2529575"/>
            <a:ext cx="56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2781300" y="2233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166745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/>
          <p:nvPr/>
        </p:nvSpPr>
        <p:spPr>
          <a:xfrm>
            <a:off x="355450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105335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218737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428" name="Google Shape;428;p40"/>
          <p:cNvCxnSpPr/>
          <p:nvPr/>
        </p:nvCxnSpPr>
        <p:spPr>
          <a:xfrm>
            <a:off x="679075" y="4565275"/>
            <a:ext cx="0" cy="459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40"/>
          <p:cNvSpPr/>
          <p:nvPr/>
        </p:nvSpPr>
        <p:spPr>
          <a:xfrm>
            <a:off x="309070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405202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431" name="Google Shape;431;p40"/>
          <p:cNvCxnSpPr>
            <a:stCxn id="424" idx="3"/>
            <a:endCxn id="426" idx="7"/>
          </p:cNvCxnSpPr>
          <p:nvPr/>
        </p:nvCxnSpPr>
        <p:spPr>
          <a:xfrm flipH="1">
            <a:off x="1449172" y="3730728"/>
            <a:ext cx="286200" cy="7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0"/>
          <p:cNvCxnSpPr>
            <a:stCxn id="424" idx="5"/>
            <a:endCxn id="427" idx="0"/>
          </p:cNvCxnSpPr>
          <p:nvPr/>
        </p:nvCxnSpPr>
        <p:spPr>
          <a:xfrm>
            <a:off x="2063328" y="3730728"/>
            <a:ext cx="3558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0"/>
          <p:cNvCxnSpPr>
            <a:stCxn id="425" idx="3"/>
            <a:endCxn id="429" idx="0"/>
          </p:cNvCxnSpPr>
          <p:nvPr/>
        </p:nvCxnSpPr>
        <p:spPr>
          <a:xfrm flipH="1">
            <a:off x="3322722" y="3730728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0"/>
          <p:cNvCxnSpPr>
            <a:stCxn id="425" idx="5"/>
            <a:endCxn id="430" idx="0"/>
          </p:cNvCxnSpPr>
          <p:nvPr/>
        </p:nvCxnSpPr>
        <p:spPr>
          <a:xfrm>
            <a:off x="3950378" y="3730728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0"/>
          <p:cNvSpPr/>
          <p:nvPr/>
        </p:nvSpPr>
        <p:spPr>
          <a:xfrm>
            <a:off x="550880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5045000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6006325" y="44352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cxnSp>
        <p:nvCxnSpPr>
          <p:cNvPr id="438" name="Google Shape;438;p40"/>
          <p:cNvCxnSpPr>
            <a:stCxn id="435" idx="3"/>
            <a:endCxn id="436" idx="0"/>
          </p:cNvCxnSpPr>
          <p:nvPr/>
        </p:nvCxnSpPr>
        <p:spPr>
          <a:xfrm flipH="1">
            <a:off x="5277022" y="3730728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0"/>
          <p:cNvCxnSpPr>
            <a:stCxn id="435" idx="5"/>
            <a:endCxn id="437" idx="0"/>
          </p:cNvCxnSpPr>
          <p:nvPr/>
        </p:nvCxnSpPr>
        <p:spPr>
          <a:xfrm>
            <a:off x="5904678" y="3730728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40"/>
          <p:cNvSpPr/>
          <p:nvPr/>
        </p:nvSpPr>
        <p:spPr>
          <a:xfrm>
            <a:off x="7557250" y="3334863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0"/>
          <p:cNvSpPr/>
          <p:nvPr/>
        </p:nvSpPr>
        <p:spPr>
          <a:xfrm>
            <a:off x="7093450" y="4435288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42" name="Google Shape;442;p40"/>
          <p:cNvSpPr/>
          <p:nvPr/>
        </p:nvSpPr>
        <p:spPr>
          <a:xfrm>
            <a:off x="8054775" y="4435288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cxnSp>
        <p:nvCxnSpPr>
          <p:cNvPr id="443" name="Google Shape;443;p40"/>
          <p:cNvCxnSpPr>
            <a:stCxn id="440" idx="3"/>
            <a:endCxn id="441" idx="0"/>
          </p:cNvCxnSpPr>
          <p:nvPr/>
        </p:nvCxnSpPr>
        <p:spPr>
          <a:xfrm flipH="1">
            <a:off x="7325472" y="3730741"/>
            <a:ext cx="2997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0"/>
          <p:cNvCxnSpPr>
            <a:stCxn id="440" idx="5"/>
            <a:endCxn id="442" idx="0"/>
          </p:cNvCxnSpPr>
          <p:nvPr/>
        </p:nvCxnSpPr>
        <p:spPr>
          <a:xfrm>
            <a:off x="7953128" y="3730741"/>
            <a:ext cx="333600" cy="70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0"/>
          <p:cNvSpPr/>
          <p:nvPr/>
        </p:nvSpPr>
        <p:spPr>
          <a:xfrm>
            <a:off x="6470125" y="2339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0"/>
          <p:cNvCxnSpPr>
            <a:stCxn id="424" idx="7"/>
            <a:endCxn id="423" idx="3"/>
          </p:cNvCxnSpPr>
          <p:nvPr/>
        </p:nvCxnSpPr>
        <p:spPr>
          <a:xfrm flipH="1" rot="10800000">
            <a:off x="2063328" y="2629372"/>
            <a:ext cx="786000" cy="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0"/>
          <p:cNvCxnSpPr>
            <a:stCxn id="425" idx="1"/>
            <a:endCxn id="423" idx="5"/>
          </p:cNvCxnSpPr>
          <p:nvPr/>
        </p:nvCxnSpPr>
        <p:spPr>
          <a:xfrm rot="10800000">
            <a:off x="3177222" y="2629372"/>
            <a:ext cx="445200" cy="7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0"/>
          <p:cNvCxnSpPr>
            <a:stCxn id="423" idx="7"/>
            <a:endCxn id="417" idx="3"/>
          </p:cNvCxnSpPr>
          <p:nvPr/>
        </p:nvCxnSpPr>
        <p:spPr>
          <a:xfrm flipH="1" rot="10800000">
            <a:off x="3177178" y="1626322"/>
            <a:ext cx="6627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0"/>
          <p:cNvCxnSpPr>
            <a:stCxn id="445" idx="1"/>
            <a:endCxn id="417" idx="5"/>
          </p:cNvCxnSpPr>
          <p:nvPr/>
        </p:nvCxnSpPr>
        <p:spPr>
          <a:xfrm rot="10800000">
            <a:off x="4167747" y="1626272"/>
            <a:ext cx="2370300" cy="7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0"/>
          <p:cNvCxnSpPr>
            <a:stCxn id="435" idx="7"/>
            <a:endCxn id="445" idx="3"/>
          </p:cNvCxnSpPr>
          <p:nvPr/>
        </p:nvCxnSpPr>
        <p:spPr>
          <a:xfrm flipH="1" rot="10800000">
            <a:off x="5904678" y="2735872"/>
            <a:ext cx="633300" cy="6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40"/>
          <p:cNvCxnSpPr>
            <a:stCxn id="445" idx="5"/>
            <a:endCxn id="440" idx="1"/>
          </p:cNvCxnSpPr>
          <p:nvPr/>
        </p:nvCxnSpPr>
        <p:spPr>
          <a:xfrm>
            <a:off x="6866003" y="2735728"/>
            <a:ext cx="759300" cy="6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40"/>
          <p:cNvSpPr/>
          <p:nvPr/>
        </p:nvSpPr>
        <p:spPr>
          <a:xfrm>
            <a:off x="166745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3539650" y="3334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5508800" y="3334875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7557250" y="3334863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2781300" y="2233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6470125" y="233985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3771900" y="1230400"/>
            <a:ext cx="4638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Reinforcement</a:t>
            </a:r>
            <a:r>
              <a:rPr b="1" lang="en">
                <a:solidFill>
                  <a:srgbClr val="CC0000"/>
                </a:solidFill>
              </a:rPr>
              <a:t> Learning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64" name="Google Shape;464;p41"/>
          <p:cNvSpPr txBox="1"/>
          <p:nvPr>
            <p:ph idx="1" type="body"/>
          </p:nvPr>
        </p:nvSpPr>
        <p:spPr>
          <a:xfrm>
            <a:off x="311700" y="1152475"/>
            <a:ext cx="41313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State, Action,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Expected Utility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Utility, Bellman Equation</a:t>
            </a:r>
            <a:endParaRPr/>
          </a:p>
        </p:txBody>
      </p:sp>
      <p:pic>
        <p:nvPicPr>
          <p:cNvPr id="465" name="Google Shape;4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33" y="1123925"/>
            <a:ext cx="4943468" cy="1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1"/>
          <p:cNvSpPr txBox="1"/>
          <p:nvPr/>
        </p:nvSpPr>
        <p:spPr>
          <a:xfrm>
            <a:off x="434575" y="2996575"/>
            <a:ext cx="63888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OBJECTIVE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Maximize the reward received as the agent operate in the environment (from start to end/goal state)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378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Agent &amp; Environment</a:t>
            </a:r>
            <a:endParaRPr b="1">
              <a:solidFill>
                <a:srgbClr val="CC0000"/>
              </a:solidFill>
            </a:endParaRPr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195013" y="152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{3F6E3774-14B7-4CFF-85EF-7EB53E25FD8B}</a:tableStyleId>
              </a:tblPr>
              <a:tblGrid>
                <a:gridCol w="1518200"/>
                <a:gridCol w="2381800"/>
                <a:gridCol w="2259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Accessible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(Full knowledge)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of the environment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Inaccessible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(Partial knowledge)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Deterministic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(No)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Consequence of action or state change has a probability distribution?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Non-deterministic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(Yes, have distribution)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Episodic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Previous action/perception affect the next?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Sequential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Changing environment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Dynamic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Discrete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 and Action data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Continuous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3" name="Google Shape;73;p15"/>
          <p:cNvSpPr txBox="1"/>
          <p:nvPr/>
        </p:nvSpPr>
        <p:spPr>
          <a:xfrm>
            <a:off x="6525050" y="2314875"/>
            <a:ext cx="2490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Non-deterministic example </a:t>
            </a:r>
            <a:endParaRPr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Critical hit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525050" y="3333875"/>
            <a:ext cx="2646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Dynamic example</a:t>
            </a:r>
            <a:endParaRPr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Agent deliberation at 10 Hz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Environment changes at 20 Hz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50" y="979825"/>
            <a:ext cx="2373402" cy="13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Markov Decision Process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472" name="Google Shape;472;p42"/>
          <p:cNvPicPr preferRelativeResize="0"/>
          <p:nvPr/>
        </p:nvPicPr>
        <p:blipFill rotWithShape="1">
          <a:blip r:embed="rId3">
            <a:alphaModFix/>
          </a:blip>
          <a:srcRect b="2824" l="2089" r="2925" t="7497"/>
          <a:stretch/>
        </p:blipFill>
        <p:spPr>
          <a:xfrm>
            <a:off x="5811570" y="2404175"/>
            <a:ext cx="2963579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 rotWithShape="1">
          <a:blip r:embed="rId4">
            <a:alphaModFix/>
          </a:blip>
          <a:srcRect b="9584" l="0" r="0" t="0"/>
          <a:stretch/>
        </p:blipFill>
        <p:spPr>
          <a:xfrm>
            <a:off x="1135900" y="2789025"/>
            <a:ext cx="3143125" cy="2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00" y="1059275"/>
            <a:ext cx="5614776" cy="18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title"/>
          </p:nvPr>
        </p:nvSpPr>
        <p:spPr>
          <a:xfrm>
            <a:off x="311700" y="445025"/>
            <a:ext cx="25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Expected Utility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80" name="Google Shape;480;p43"/>
          <p:cNvSpPr txBox="1"/>
          <p:nvPr>
            <p:ph idx="1" type="body"/>
          </p:nvPr>
        </p:nvSpPr>
        <p:spPr>
          <a:xfrm>
            <a:off x="311700" y="1152475"/>
            <a:ext cx="8520600" cy="14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your statistics and probability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just calculating the “Mean”, “Expected Value”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32284" l="14401" r="16226" t="13746"/>
          <a:stretch/>
        </p:blipFill>
        <p:spPr>
          <a:xfrm>
            <a:off x="5525450" y="445025"/>
            <a:ext cx="3146982" cy="13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 txBox="1"/>
          <p:nvPr/>
        </p:nvSpPr>
        <p:spPr>
          <a:xfrm>
            <a:off x="6311000" y="0"/>
            <a:ext cx="2833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https://www.youtube.com/watch?app=desktop&amp;v=OvTEhNL96v0</a:t>
            </a:r>
            <a:r>
              <a:rPr lang="en" sz="700">
                <a:solidFill>
                  <a:schemeClr val="dk2"/>
                </a:solidFill>
              </a:rPr>
              <a:t> 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1186950" y="2840925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1</a:t>
            </a:r>
            <a:endParaRPr u="sng"/>
          </a:p>
        </p:txBody>
      </p:sp>
      <p:sp>
        <p:nvSpPr>
          <p:cNvPr id="484" name="Google Shape;484;p43"/>
          <p:cNvSpPr/>
          <p:nvPr/>
        </p:nvSpPr>
        <p:spPr>
          <a:xfrm>
            <a:off x="2840925" y="2393375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1</a:t>
            </a:r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2840925" y="3531650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2</a:t>
            </a:r>
            <a:endParaRPr/>
          </a:p>
        </p:txBody>
      </p:sp>
      <p:cxnSp>
        <p:nvCxnSpPr>
          <p:cNvPr id="486" name="Google Shape;486;p43"/>
          <p:cNvCxnSpPr>
            <a:endCxn id="484" idx="1"/>
          </p:cNvCxnSpPr>
          <p:nvPr/>
        </p:nvCxnSpPr>
        <p:spPr>
          <a:xfrm flipH="1" rot="10800000">
            <a:off x="1673625" y="2591225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3"/>
          <p:cNvCxnSpPr>
            <a:stCxn id="483" idx="3"/>
            <a:endCxn id="485" idx="1"/>
          </p:cNvCxnSpPr>
          <p:nvPr/>
        </p:nvCxnSpPr>
        <p:spPr>
          <a:xfrm>
            <a:off x="1673550" y="3084225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3"/>
          <p:cNvSpPr txBox="1"/>
          <p:nvPr/>
        </p:nvSpPr>
        <p:spPr>
          <a:xfrm>
            <a:off x="3508950" y="2373275"/>
            <a:ext cx="531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3496025" y="3511550"/>
            <a:ext cx="531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1806250" y="3579650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1806250" y="2253200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441050" y="4247000"/>
            <a:ext cx="4862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utility of action “a1” = 8+4 = 12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5096400" y="2353800"/>
            <a:ext cx="37359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Why the distribution?</a:t>
            </a:r>
            <a:r>
              <a:rPr lang="en" sz="1500">
                <a:solidFill>
                  <a:schemeClr val="dk2"/>
                </a:solidFill>
              </a:rPr>
              <a:t> Non-deterministic, probabilistic action and state transitions.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94" name="Google Shape;49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625" y="3264650"/>
            <a:ext cx="2099725" cy="11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More calculation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914550" y="2490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 u="sng"/>
          </a:p>
        </p:txBody>
      </p:sp>
      <p:sp>
        <p:nvSpPr>
          <p:cNvPr id="501" name="Google Shape;501;p44"/>
          <p:cNvSpPr/>
          <p:nvPr/>
        </p:nvSpPr>
        <p:spPr>
          <a:xfrm>
            <a:off x="2568525" y="2042888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2568525" y="3181163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cxnSp>
        <p:nvCxnSpPr>
          <p:cNvPr id="503" name="Google Shape;503;p44"/>
          <p:cNvCxnSpPr>
            <a:endCxn id="501" idx="1"/>
          </p:cNvCxnSpPr>
          <p:nvPr/>
        </p:nvCxnSpPr>
        <p:spPr>
          <a:xfrm flipH="1" rot="10800000">
            <a:off x="1401225" y="2240738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4"/>
          <p:cNvCxnSpPr>
            <a:stCxn id="500" idx="3"/>
            <a:endCxn id="502" idx="1"/>
          </p:cNvCxnSpPr>
          <p:nvPr/>
        </p:nvCxnSpPr>
        <p:spPr>
          <a:xfrm>
            <a:off x="1401150" y="2733738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4"/>
          <p:cNvSpPr txBox="1"/>
          <p:nvPr/>
        </p:nvSpPr>
        <p:spPr>
          <a:xfrm>
            <a:off x="1533850" y="3229163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1533850" y="1902713"/>
            <a:ext cx="762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p=0.2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3907875" y="1478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 u="sng"/>
          </a:p>
        </p:txBody>
      </p:sp>
      <p:cxnSp>
        <p:nvCxnSpPr>
          <p:cNvPr id="508" name="Google Shape;508;p44"/>
          <p:cNvCxnSpPr>
            <a:stCxn id="501" idx="3"/>
            <a:endCxn id="507" idx="1"/>
          </p:cNvCxnSpPr>
          <p:nvPr/>
        </p:nvCxnSpPr>
        <p:spPr>
          <a:xfrm flipH="1" rot="10800000">
            <a:off x="3029025" y="1721738"/>
            <a:ext cx="8790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44"/>
          <p:cNvSpPr/>
          <p:nvPr/>
        </p:nvSpPr>
        <p:spPr>
          <a:xfrm>
            <a:off x="3907875" y="22438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 u="sng"/>
          </a:p>
        </p:txBody>
      </p:sp>
      <p:cxnSp>
        <p:nvCxnSpPr>
          <p:cNvPr id="510" name="Google Shape;510;p44"/>
          <p:cNvCxnSpPr>
            <a:stCxn id="501" idx="3"/>
            <a:endCxn id="509" idx="1"/>
          </p:cNvCxnSpPr>
          <p:nvPr/>
        </p:nvCxnSpPr>
        <p:spPr>
          <a:xfrm>
            <a:off x="3029025" y="2240738"/>
            <a:ext cx="8790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44"/>
          <p:cNvSpPr/>
          <p:nvPr/>
        </p:nvSpPr>
        <p:spPr>
          <a:xfrm>
            <a:off x="3907875" y="30093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s4</a:t>
            </a:r>
            <a:endParaRPr u="sng"/>
          </a:p>
        </p:txBody>
      </p:sp>
      <p:cxnSp>
        <p:nvCxnSpPr>
          <p:cNvPr id="512" name="Google Shape;512;p44"/>
          <p:cNvCxnSpPr>
            <a:stCxn id="502" idx="3"/>
            <a:endCxn id="511" idx="1"/>
          </p:cNvCxnSpPr>
          <p:nvPr/>
        </p:nvCxnSpPr>
        <p:spPr>
          <a:xfrm flipH="1" rot="10800000">
            <a:off x="3029025" y="3252713"/>
            <a:ext cx="8790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44"/>
          <p:cNvSpPr/>
          <p:nvPr/>
        </p:nvSpPr>
        <p:spPr>
          <a:xfrm>
            <a:off x="3907875" y="37747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s5</a:t>
            </a:r>
            <a:endParaRPr u="sng"/>
          </a:p>
        </p:txBody>
      </p:sp>
      <p:cxnSp>
        <p:nvCxnSpPr>
          <p:cNvPr id="514" name="Google Shape;514;p44"/>
          <p:cNvCxnSpPr>
            <a:stCxn id="502" idx="3"/>
            <a:endCxn id="513" idx="1"/>
          </p:cNvCxnSpPr>
          <p:nvPr/>
        </p:nvCxnSpPr>
        <p:spPr>
          <a:xfrm>
            <a:off x="3029025" y="3379013"/>
            <a:ext cx="879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4"/>
          <p:cNvSpPr txBox="1"/>
          <p:nvPr/>
        </p:nvSpPr>
        <p:spPr>
          <a:xfrm>
            <a:off x="3158450" y="2398363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158450" y="141772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3158450" y="286857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3127725" y="3948800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4572000" y="15038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4572000" y="22692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4572000" y="30347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4572000" y="38001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6</a:t>
            </a:r>
            <a:r>
              <a:rPr lang="en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3" name="Google Shape;523;p44"/>
          <p:cNvSpPr txBox="1"/>
          <p:nvPr/>
        </p:nvSpPr>
        <p:spPr>
          <a:xfrm>
            <a:off x="5898550" y="2132375"/>
            <a:ext cx="3099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utility of state “s1” </a:t>
            </a:r>
            <a:r>
              <a:rPr lang="en" sz="1800">
                <a:solidFill>
                  <a:schemeClr val="dk2"/>
                </a:solidFill>
              </a:rPr>
              <a:t>= 0.2 (12+18) </a:t>
            </a:r>
            <a:r>
              <a:rPr lang="en" sz="1800">
                <a:solidFill>
                  <a:schemeClr val="dk2"/>
                </a:solidFill>
              </a:rPr>
              <a:t>+ 0.8 </a:t>
            </a:r>
            <a:r>
              <a:rPr lang="en" sz="1800">
                <a:solidFill>
                  <a:schemeClr val="dk2"/>
                </a:solidFill>
              </a:rPr>
              <a:t>(20+30)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0.2 * </a:t>
            </a:r>
            <a:r>
              <a:rPr lang="en" sz="1800">
                <a:solidFill>
                  <a:schemeClr val="dk2"/>
                </a:solidFill>
              </a:rPr>
              <a:t>30 </a:t>
            </a:r>
            <a:r>
              <a:rPr lang="en" sz="1800">
                <a:solidFill>
                  <a:schemeClr val="dk2"/>
                </a:solidFill>
              </a:rPr>
              <a:t>+ 0.8 *</a:t>
            </a:r>
            <a:r>
              <a:rPr lang="en" sz="1800">
                <a:solidFill>
                  <a:schemeClr val="dk2"/>
                </a:solidFill>
              </a:rPr>
              <a:t> 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6 + 40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46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4" name="Google Shape;524;p44"/>
          <p:cNvSpPr txBox="1"/>
          <p:nvPr/>
        </p:nvSpPr>
        <p:spPr>
          <a:xfrm>
            <a:off x="1200950" y="4261400"/>
            <a:ext cx="1627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Probabilistic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Action policy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/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More calculation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914550" y="2490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 u="sng"/>
          </a:p>
        </p:txBody>
      </p:sp>
      <p:sp>
        <p:nvSpPr>
          <p:cNvPr id="531" name="Google Shape;531;p45"/>
          <p:cNvSpPr/>
          <p:nvPr/>
        </p:nvSpPr>
        <p:spPr>
          <a:xfrm>
            <a:off x="2568525" y="2042888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2568525" y="3181163"/>
            <a:ext cx="460500" cy="39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cxnSp>
        <p:nvCxnSpPr>
          <p:cNvPr id="533" name="Google Shape;533;p45"/>
          <p:cNvCxnSpPr>
            <a:endCxn id="531" idx="1"/>
          </p:cNvCxnSpPr>
          <p:nvPr/>
        </p:nvCxnSpPr>
        <p:spPr>
          <a:xfrm flipH="1" rot="10800000">
            <a:off x="1401225" y="2240738"/>
            <a:ext cx="1167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5"/>
          <p:cNvCxnSpPr>
            <a:stCxn id="530" idx="3"/>
            <a:endCxn id="532" idx="1"/>
          </p:cNvCxnSpPr>
          <p:nvPr/>
        </p:nvCxnSpPr>
        <p:spPr>
          <a:xfrm>
            <a:off x="1401150" y="2733738"/>
            <a:ext cx="11673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45"/>
          <p:cNvSpPr/>
          <p:nvPr/>
        </p:nvSpPr>
        <p:spPr>
          <a:xfrm>
            <a:off x="3907875" y="14784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 u="sng"/>
          </a:p>
        </p:txBody>
      </p:sp>
      <p:cxnSp>
        <p:nvCxnSpPr>
          <p:cNvPr id="536" name="Google Shape;536;p45"/>
          <p:cNvCxnSpPr>
            <a:stCxn id="531" idx="3"/>
            <a:endCxn id="535" idx="1"/>
          </p:cNvCxnSpPr>
          <p:nvPr/>
        </p:nvCxnSpPr>
        <p:spPr>
          <a:xfrm flipH="1" rot="10800000">
            <a:off x="3029025" y="1721738"/>
            <a:ext cx="8790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5"/>
          <p:cNvSpPr/>
          <p:nvPr/>
        </p:nvSpPr>
        <p:spPr>
          <a:xfrm>
            <a:off x="3907875" y="22438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 u="sng"/>
          </a:p>
        </p:txBody>
      </p:sp>
      <p:cxnSp>
        <p:nvCxnSpPr>
          <p:cNvPr id="538" name="Google Shape;538;p45"/>
          <p:cNvCxnSpPr>
            <a:stCxn id="531" idx="3"/>
            <a:endCxn id="537" idx="1"/>
          </p:cNvCxnSpPr>
          <p:nvPr/>
        </p:nvCxnSpPr>
        <p:spPr>
          <a:xfrm>
            <a:off x="3029025" y="2240738"/>
            <a:ext cx="8790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5"/>
          <p:cNvSpPr/>
          <p:nvPr/>
        </p:nvSpPr>
        <p:spPr>
          <a:xfrm>
            <a:off x="3907875" y="300933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s4</a:t>
            </a:r>
            <a:endParaRPr u="sng"/>
          </a:p>
        </p:txBody>
      </p:sp>
      <p:cxnSp>
        <p:nvCxnSpPr>
          <p:cNvPr id="540" name="Google Shape;540;p45"/>
          <p:cNvCxnSpPr>
            <a:stCxn id="532" idx="3"/>
            <a:endCxn id="539" idx="1"/>
          </p:cNvCxnSpPr>
          <p:nvPr/>
        </p:nvCxnSpPr>
        <p:spPr>
          <a:xfrm flipH="1" rot="10800000">
            <a:off x="3029025" y="3252713"/>
            <a:ext cx="8790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45"/>
          <p:cNvSpPr/>
          <p:nvPr/>
        </p:nvSpPr>
        <p:spPr>
          <a:xfrm>
            <a:off x="3907875" y="3774788"/>
            <a:ext cx="486600" cy="4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s5</a:t>
            </a:r>
            <a:endParaRPr u="sng"/>
          </a:p>
        </p:txBody>
      </p:sp>
      <p:cxnSp>
        <p:nvCxnSpPr>
          <p:cNvPr id="542" name="Google Shape;542;p45"/>
          <p:cNvCxnSpPr>
            <a:stCxn id="532" idx="3"/>
            <a:endCxn id="541" idx="1"/>
          </p:cNvCxnSpPr>
          <p:nvPr/>
        </p:nvCxnSpPr>
        <p:spPr>
          <a:xfrm>
            <a:off x="3029025" y="3379013"/>
            <a:ext cx="879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5"/>
          <p:cNvSpPr txBox="1"/>
          <p:nvPr/>
        </p:nvSpPr>
        <p:spPr>
          <a:xfrm>
            <a:off x="3158450" y="2398363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3158450" y="141772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p=0.1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3158450" y="2868575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3127725" y="3948800"/>
            <a:ext cx="681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p=0.5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4572000" y="15038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4572000" y="22692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4572000" y="303470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4572000" y="3800150"/>
            <a:ext cx="59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60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5898550" y="2132375"/>
            <a:ext cx="3099600" cy="16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a1 v</a:t>
            </a:r>
            <a:r>
              <a:rPr lang="en" sz="1800">
                <a:solidFill>
                  <a:schemeClr val="dk2"/>
                </a:solidFill>
              </a:rPr>
              <a:t>s</a:t>
            </a:r>
            <a:r>
              <a:rPr lang="en" sz="1800">
                <a:solidFill>
                  <a:schemeClr val="dk2"/>
                </a:solidFill>
              </a:rPr>
              <a:t> a2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(12+18) vs (20+30)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30 vs 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793750" y="4319450"/>
            <a:ext cx="270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Deterministic policy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Choose the better action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311700" y="445025"/>
            <a:ext cx="63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Discounted Utility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6758825" y="2466863"/>
            <a:ext cx="18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6"/>
          <p:cNvCxnSpPr/>
          <p:nvPr/>
        </p:nvCxnSpPr>
        <p:spPr>
          <a:xfrm>
            <a:off x="7038600" y="2337713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6"/>
          <p:cNvCxnSpPr/>
          <p:nvPr/>
        </p:nvCxnSpPr>
        <p:spPr>
          <a:xfrm>
            <a:off x="8071350" y="2341288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46"/>
          <p:cNvSpPr txBox="1"/>
          <p:nvPr/>
        </p:nvSpPr>
        <p:spPr>
          <a:xfrm>
            <a:off x="7793550" y="2580613"/>
            <a:ext cx="5556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 year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6414775" y="1832600"/>
            <a:ext cx="1302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 SGD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775500" y="1832588"/>
            <a:ext cx="12258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 SGD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758825" y="2580613"/>
            <a:ext cx="443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Now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565" name="Google Shape;5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25" y="1439325"/>
            <a:ext cx="5963426" cy="2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6"/>
          <p:cNvSpPr txBox="1"/>
          <p:nvPr/>
        </p:nvSpPr>
        <p:spPr>
          <a:xfrm>
            <a:off x="6692250" y="2875013"/>
            <a:ext cx="1926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Future reward is discounted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Intuitive idea of </a:t>
            </a:r>
            <a:r>
              <a:rPr b="1" lang="en">
                <a:solidFill>
                  <a:srgbClr val="CC0000"/>
                </a:solidFill>
              </a:rPr>
              <a:t>Utility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"/>
          <p:cNvSpPr txBox="1"/>
          <p:nvPr>
            <p:ph idx="1" type="body"/>
          </p:nvPr>
        </p:nvSpPr>
        <p:spPr>
          <a:xfrm>
            <a:off x="311700" y="1152475"/>
            <a:ext cx="8520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No history of previous states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reach the same state, you will see the same “state”, same set of actions, have the same set of transition probability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Question: If you are to redo your University, you don’t remember anything that you have done, what would you choose?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957000" y="3685950"/>
            <a:ext cx="13296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into Uni</a:t>
            </a:r>
            <a:endParaRPr/>
          </a:p>
        </p:txBody>
      </p:sp>
      <p:sp>
        <p:nvSpPr>
          <p:cNvPr id="574" name="Google Shape;574;p47"/>
          <p:cNvSpPr/>
          <p:nvPr/>
        </p:nvSpPr>
        <p:spPr>
          <a:xfrm>
            <a:off x="5616100" y="3223225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575" name="Google Shape;575;p47"/>
          <p:cNvSpPr/>
          <p:nvPr/>
        </p:nvSpPr>
        <p:spPr>
          <a:xfrm>
            <a:off x="5616100" y="4035025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</a:t>
            </a:r>
            <a:endParaRPr/>
          </a:p>
        </p:txBody>
      </p:sp>
      <p:cxnSp>
        <p:nvCxnSpPr>
          <p:cNvPr id="576" name="Google Shape;576;p47"/>
          <p:cNvCxnSpPr>
            <a:stCxn id="573" idx="3"/>
            <a:endCxn id="574" idx="1"/>
          </p:cNvCxnSpPr>
          <p:nvPr/>
        </p:nvCxnSpPr>
        <p:spPr>
          <a:xfrm flipH="1" rot="10800000">
            <a:off x="4286600" y="3495750"/>
            <a:ext cx="1329600" cy="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47"/>
          <p:cNvCxnSpPr>
            <a:stCxn id="573" idx="3"/>
            <a:endCxn id="575" idx="1"/>
          </p:cNvCxnSpPr>
          <p:nvPr/>
        </p:nvCxnSpPr>
        <p:spPr>
          <a:xfrm>
            <a:off x="4286600" y="3958350"/>
            <a:ext cx="132960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47"/>
          <p:cNvCxnSpPr>
            <a:stCxn id="579" idx="3"/>
            <a:endCxn id="573" idx="1"/>
          </p:cNvCxnSpPr>
          <p:nvPr/>
        </p:nvCxnSpPr>
        <p:spPr>
          <a:xfrm flipH="1" rot="10800000">
            <a:off x="2255325" y="3958425"/>
            <a:ext cx="701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47"/>
          <p:cNvSpPr txBox="1"/>
          <p:nvPr/>
        </p:nvSpPr>
        <p:spPr>
          <a:xfrm>
            <a:off x="982125" y="3632775"/>
            <a:ext cx="1273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Memory wipe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0" name="Google Shape;58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/>
          <p:nvPr/>
        </p:nvSpPr>
        <p:spPr>
          <a:xfrm>
            <a:off x="1594375" y="1676450"/>
            <a:ext cx="2103600" cy="135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8"/>
          <p:cNvSpPr txBox="1"/>
          <p:nvPr>
            <p:ph type="title"/>
          </p:nvPr>
        </p:nvSpPr>
        <p:spPr>
          <a:xfrm>
            <a:off x="311700" y="445025"/>
            <a:ext cx="63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Intuitive idea of </a:t>
            </a:r>
            <a:r>
              <a:rPr b="1" lang="en">
                <a:solidFill>
                  <a:srgbClr val="CC0000"/>
                </a:solidFill>
              </a:rPr>
              <a:t>Utility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7" name="Google Shape;587;p48"/>
          <p:cNvSpPr/>
          <p:nvPr/>
        </p:nvSpPr>
        <p:spPr>
          <a:xfrm>
            <a:off x="1715943" y="2121713"/>
            <a:ext cx="467400" cy="4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588" name="Google Shape;588;p48"/>
          <p:cNvSpPr/>
          <p:nvPr/>
        </p:nvSpPr>
        <p:spPr>
          <a:xfrm>
            <a:off x="3025249" y="1771798"/>
            <a:ext cx="467400" cy="4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  <p:sp>
        <p:nvSpPr>
          <p:cNvPr id="589" name="Google Shape;589;p48"/>
          <p:cNvSpPr/>
          <p:nvPr/>
        </p:nvSpPr>
        <p:spPr>
          <a:xfrm>
            <a:off x="3025249" y="2482686"/>
            <a:ext cx="467400" cy="4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cxnSp>
        <p:nvCxnSpPr>
          <p:cNvPr id="590" name="Google Shape;590;p48"/>
          <p:cNvCxnSpPr>
            <a:stCxn id="587" idx="3"/>
            <a:endCxn id="588" idx="1"/>
          </p:cNvCxnSpPr>
          <p:nvPr/>
        </p:nvCxnSpPr>
        <p:spPr>
          <a:xfrm flipH="1" rot="10800000">
            <a:off x="2183343" y="1984463"/>
            <a:ext cx="8418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48"/>
          <p:cNvCxnSpPr>
            <a:stCxn id="587" idx="3"/>
            <a:endCxn id="589" idx="1"/>
          </p:cNvCxnSpPr>
          <p:nvPr/>
        </p:nvCxnSpPr>
        <p:spPr>
          <a:xfrm>
            <a:off x="2183343" y="2334263"/>
            <a:ext cx="841800" cy="3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48"/>
          <p:cNvSpPr/>
          <p:nvPr/>
        </p:nvSpPr>
        <p:spPr>
          <a:xfrm>
            <a:off x="7815000" y="208205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593" name="Google Shape;593;p48"/>
          <p:cNvSpPr txBox="1"/>
          <p:nvPr/>
        </p:nvSpPr>
        <p:spPr>
          <a:xfrm>
            <a:off x="6092325" y="1893500"/>
            <a:ext cx="1199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  <p:sp>
        <p:nvSpPr>
          <p:cNvPr id="594" name="Google Shape;594;p48"/>
          <p:cNvSpPr txBox="1"/>
          <p:nvPr/>
        </p:nvSpPr>
        <p:spPr>
          <a:xfrm>
            <a:off x="258700" y="831125"/>
            <a:ext cx="8523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The </a:t>
            </a:r>
            <a:r>
              <a:rPr b="1" lang="en" sz="1500">
                <a:solidFill>
                  <a:schemeClr val="dk2"/>
                </a:solidFill>
              </a:rPr>
              <a:t>Utility encapsulates the “desirability” toward the goal.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Agent can only observe the current and the possible transitions to the next state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595" name="Google Shape;595;p48"/>
          <p:cNvCxnSpPr>
            <a:stCxn id="588" idx="3"/>
          </p:cNvCxnSpPr>
          <p:nvPr/>
        </p:nvCxnSpPr>
        <p:spPr>
          <a:xfrm flipH="1" rot="10800000">
            <a:off x="3492649" y="1894048"/>
            <a:ext cx="1149900" cy="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48"/>
          <p:cNvCxnSpPr>
            <a:stCxn id="588" idx="3"/>
          </p:cNvCxnSpPr>
          <p:nvPr/>
        </p:nvCxnSpPr>
        <p:spPr>
          <a:xfrm>
            <a:off x="3492649" y="1984348"/>
            <a:ext cx="1128600" cy="1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48"/>
          <p:cNvCxnSpPr>
            <a:stCxn id="589" idx="3"/>
          </p:cNvCxnSpPr>
          <p:nvPr/>
        </p:nvCxnSpPr>
        <p:spPr>
          <a:xfrm flipH="1" rot="10800000">
            <a:off x="3492649" y="2536536"/>
            <a:ext cx="1107600" cy="1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48"/>
          <p:cNvCxnSpPr>
            <a:stCxn id="589" idx="3"/>
          </p:cNvCxnSpPr>
          <p:nvPr/>
        </p:nvCxnSpPr>
        <p:spPr>
          <a:xfrm>
            <a:off x="3492649" y="2695236"/>
            <a:ext cx="1107600" cy="1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48"/>
          <p:cNvSpPr txBox="1"/>
          <p:nvPr/>
        </p:nvSpPr>
        <p:spPr>
          <a:xfrm>
            <a:off x="1127850" y="3107875"/>
            <a:ext cx="3396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What the agent can observe. How to know which state to go?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600" name="Google Shape;600;p48"/>
          <p:cNvSpPr/>
          <p:nvPr/>
        </p:nvSpPr>
        <p:spPr>
          <a:xfrm>
            <a:off x="7833425" y="4141050"/>
            <a:ext cx="1059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money</a:t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2124000" y="3924225"/>
            <a:ext cx="13296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into Uni</a:t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4050475" y="351085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</a:t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4050475" y="4322650"/>
            <a:ext cx="5709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</a:t>
            </a:r>
            <a:endParaRPr/>
          </a:p>
        </p:txBody>
      </p:sp>
      <p:cxnSp>
        <p:nvCxnSpPr>
          <p:cNvPr id="604" name="Google Shape;604;p48"/>
          <p:cNvCxnSpPr>
            <a:stCxn id="601" idx="3"/>
            <a:endCxn id="602" idx="1"/>
          </p:cNvCxnSpPr>
          <p:nvPr/>
        </p:nvCxnSpPr>
        <p:spPr>
          <a:xfrm flipH="1" rot="10800000">
            <a:off x="3453600" y="3783225"/>
            <a:ext cx="5970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48"/>
          <p:cNvCxnSpPr>
            <a:stCxn id="601" idx="3"/>
            <a:endCxn id="603" idx="1"/>
          </p:cNvCxnSpPr>
          <p:nvPr/>
        </p:nvCxnSpPr>
        <p:spPr>
          <a:xfrm>
            <a:off x="3453600" y="4196625"/>
            <a:ext cx="59700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48"/>
          <p:cNvSpPr txBox="1"/>
          <p:nvPr/>
        </p:nvSpPr>
        <p:spPr>
          <a:xfrm>
            <a:off x="4621375" y="4011350"/>
            <a:ext cx="831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  <p:pic>
        <p:nvPicPr>
          <p:cNvPr id="607" name="Google Shape;6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00" y="3525225"/>
            <a:ext cx="1931743" cy="1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8"/>
          <p:cNvSpPr txBox="1"/>
          <p:nvPr/>
        </p:nvSpPr>
        <p:spPr>
          <a:xfrm>
            <a:off x="1300475" y="4552500"/>
            <a:ext cx="2154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What is a potential Utility?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Expected Salary</a:t>
            </a:r>
            <a:endParaRPr b="1" sz="1300">
              <a:solidFill>
                <a:schemeClr val="dk2"/>
              </a:solidFill>
            </a:endParaRPr>
          </a:p>
        </p:txBody>
      </p:sp>
      <p:cxnSp>
        <p:nvCxnSpPr>
          <p:cNvPr id="609" name="Google Shape;609;p48"/>
          <p:cNvCxnSpPr/>
          <p:nvPr/>
        </p:nvCxnSpPr>
        <p:spPr>
          <a:xfrm flipH="1" rot="10800000">
            <a:off x="1403775" y="4192725"/>
            <a:ext cx="701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48"/>
          <p:cNvSpPr txBox="1"/>
          <p:nvPr/>
        </p:nvSpPr>
        <p:spPr>
          <a:xfrm>
            <a:off x="130575" y="3863175"/>
            <a:ext cx="1273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Memory wipe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1" name="Google Shape;6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/>
          <p:nvPr>
            <p:ph type="title"/>
          </p:nvPr>
        </p:nvSpPr>
        <p:spPr>
          <a:xfrm>
            <a:off x="311700" y="445025"/>
            <a:ext cx="27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Bellman Equation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617" name="Google Shape;6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00" y="2646275"/>
            <a:ext cx="45434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9"/>
          <p:cNvSpPr txBox="1"/>
          <p:nvPr/>
        </p:nvSpPr>
        <p:spPr>
          <a:xfrm>
            <a:off x="692425" y="2605475"/>
            <a:ext cx="1122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Current State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7062250" y="2395225"/>
            <a:ext cx="1389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</a:t>
            </a:r>
            <a:r>
              <a:rPr lang="en" sz="1200">
                <a:solidFill>
                  <a:schemeClr val="dk2"/>
                </a:solidFill>
              </a:rPr>
              <a:t>State 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5654788" y="1727864"/>
            <a:ext cx="94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action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transition probability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2424100" y="3443875"/>
            <a:ext cx="18039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Current State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Reward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22" name="Google Shape;622;p49"/>
          <p:cNvSpPr txBox="1"/>
          <p:nvPr/>
        </p:nvSpPr>
        <p:spPr>
          <a:xfrm>
            <a:off x="3393750" y="1558075"/>
            <a:ext cx="10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Discounted Coefficient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4632675" y="1515900"/>
            <a:ext cx="9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Expected Value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24" name="Google Shape;624;p49"/>
          <p:cNvSpPr txBox="1"/>
          <p:nvPr/>
        </p:nvSpPr>
        <p:spPr>
          <a:xfrm>
            <a:off x="3837040" y="3564675"/>
            <a:ext cx="28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Take action that get maximum expected value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625" name="Google Shape;625;p49"/>
          <p:cNvCxnSpPr>
            <a:stCxn id="618" idx="3"/>
          </p:cNvCxnSpPr>
          <p:nvPr/>
        </p:nvCxnSpPr>
        <p:spPr>
          <a:xfrm>
            <a:off x="1815025" y="2823425"/>
            <a:ext cx="5061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9"/>
          <p:cNvCxnSpPr>
            <a:stCxn id="622" idx="2"/>
          </p:cNvCxnSpPr>
          <p:nvPr/>
        </p:nvCxnSpPr>
        <p:spPr>
          <a:xfrm>
            <a:off x="3941850" y="2130775"/>
            <a:ext cx="6570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49"/>
          <p:cNvCxnSpPr>
            <a:stCxn id="621" idx="0"/>
          </p:cNvCxnSpPr>
          <p:nvPr/>
        </p:nvCxnSpPr>
        <p:spPr>
          <a:xfrm flipH="1" rot="10800000">
            <a:off x="3326050" y="3091075"/>
            <a:ext cx="522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49"/>
          <p:cNvCxnSpPr>
            <a:stCxn id="623" idx="2"/>
          </p:cNvCxnSpPr>
          <p:nvPr/>
        </p:nvCxnSpPr>
        <p:spPr>
          <a:xfrm flipH="1">
            <a:off x="4896075" y="2088600"/>
            <a:ext cx="1926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49"/>
          <p:cNvCxnSpPr>
            <a:stCxn id="624" idx="0"/>
            <a:endCxn id="617" idx="2"/>
          </p:cNvCxnSpPr>
          <p:nvPr/>
        </p:nvCxnSpPr>
        <p:spPr>
          <a:xfrm rot="10800000">
            <a:off x="4472740" y="3332175"/>
            <a:ext cx="7791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49"/>
          <p:cNvCxnSpPr>
            <a:stCxn id="620" idx="2"/>
          </p:cNvCxnSpPr>
          <p:nvPr/>
        </p:nvCxnSpPr>
        <p:spPr>
          <a:xfrm flipH="1">
            <a:off x="5500138" y="2413664"/>
            <a:ext cx="6282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49"/>
          <p:cNvCxnSpPr>
            <a:stCxn id="619" idx="1"/>
          </p:cNvCxnSpPr>
          <p:nvPr/>
        </p:nvCxnSpPr>
        <p:spPr>
          <a:xfrm flipH="1">
            <a:off x="6478750" y="2564275"/>
            <a:ext cx="5835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0"/>
          <p:cNvSpPr txBox="1"/>
          <p:nvPr>
            <p:ph type="title"/>
          </p:nvPr>
        </p:nvSpPr>
        <p:spPr>
          <a:xfrm>
            <a:off x="311700" y="445025"/>
            <a:ext cx="27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Bellman Equation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637" name="Google Shape;6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425" y="1436050"/>
            <a:ext cx="45434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 txBox="1"/>
          <p:nvPr/>
        </p:nvSpPr>
        <p:spPr>
          <a:xfrm>
            <a:off x="725850" y="1395250"/>
            <a:ext cx="1122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Current State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39" name="Google Shape;639;p50"/>
          <p:cNvSpPr txBox="1"/>
          <p:nvPr/>
        </p:nvSpPr>
        <p:spPr>
          <a:xfrm>
            <a:off x="7095675" y="1185000"/>
            <a:ext cx="1389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State Utility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40" name="Google Shape;640;p50"/>
          <p:cNvSpPr txBox="1"/>
          <p:nvPr/>
        </p:nvSpPr>
        <p:spPr>
          <a:xfrm>
            <a:off x="5688213" y="517639"/>
            <a:ext cx="94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Next action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transition probability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41" name="Google Shape;641;p50"/>
          <p:cNvSpPr txBox="1"/>
          <p:nvPr/>
        </p:nvSpPr>
        <p:spPr>
          <a:xfrm>
            <a:off x="2457525" y="2233650"/>
            <a:ext cx="18039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Current State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Reward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42" name="Google Shape;642;p50"/>
          <p:cNvSpPr txBox="1"/>
          <p:nvPr/>
        </p:nvSpPr>
        <p:spPr>
          <a:xfrm>
            <a:off x="3427175" y="347850"/>
            <a:ext cx="109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Discounted Coefficient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43" name="Google Shape;643;p50"/>
          <p:cNvSpPr txBox="1"/>
          <p:nvPr/>
        </p:nvSpPr>
        <p:spPr>
          <a:xfrm>
            <a:off x="4666100" y="305675"/>
            <a:ext cx="9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Expected Value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3870465" y="2354450"/>
            <a:ext cx="2829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Take action that get maximum expected value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45" name="Google Shape;6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525" y="3262525"/>
            <a:ext cx="2614749" cy="17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0"/>
          <p:cNvSpPr txBox="1"/>
          <p:nvPr/>
        </p:nvSpPr>
        <p:spPr>
          <a:xfrm>
            <a:off x="3411675" y="3651800"/>
            <a:ext cx="3087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Why take max of expected value?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Probabilistic state transition. You want to take an action, but life hits you in the face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Take max because we want to reach the goal, have the best utility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647" name="Google Shape;647;p50"/>
          <p:cNvCxnSpPr>
            <a:stCxn id="638" idx="3"/>
          </p:cNvCxnSpPr>
          <p:nvPr/>
        </p:nvCxnSpPr>
        <p:spPr>
          <a:xfrm>
            <a:off x="1848450" y="1613200"/>
            <a:ext cx="5061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50"/>
          <p:cNvCxnSpPr>
            <a:stCxn id="642" idx="2"/>
          </p:cNvCxnSpPr>
          <p:nvPr/>
        </p:nvCxnSpPr>
        <p:spPr>
          <a:xfrm>
            <a:off x="3975275" y="920550"/>
            <a:ext cx="65700" cy="6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50"/>
          <p:cNvCxnSpPr>
            <a:stCxn id="641" idx="0"/>
          </p:cNvCxnSpPr>
          <p:nvPr/>
        </p:nvCxnSpPr>
        <p:spPr>
          <a:xfrm flipH="1" rot="10800000">
            <a:off x="3359475" y="1880850"/>
            <a:ext cx="522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50"/>
          <p:cNvCxnSpPr>
            <a:stCxn id="643" idx="2"/>
          </p:cNvCxnSpPr>
          <p:nvPr/>
        </p:nvCxnSpPr>
        <p:spPr>
          <a:xfrm flipH="1">
            <a:off x="4929500" y="878375"/>
            <a:ext cx="192600" cy="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50"/>
          <p:cNvCxnSpPr>
            <a:stCxn id="644" idx="0"/>
            <a:endCxn id="637" idx="2"/>
          </p:cNvCxnSpPr>
          <p:nvPr/>
        </p:nvCxnSpPr>
        <p:spPr>
          <a:xfrm rot="10800000">
            <a:off x="4506165" y="2121950"/>
            <a:ext cx="779100" cy="2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50"/>
          <p:cNvCxnSpPr>
            <a:stCxn id="640" idx="2"/>
          </p:cNvCxnSpPr>
          <p:nvPr/>
        </p:nvCxnSpPr>
        <p:spPr>
          <a:xfrm flipH="1">
            <a:off x="5533563" y="1203439"/>
            <a:ext cx="6282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50"/>
          <p:cNvCxnSpPr>
            <a:stCxn id="639" idx="1"/>
          </p:cNvCxnSpPr>
          <p:nvPr/>
        </p:nvCxnSpPr>
        <p:spPr>
          <a:xfrm flipH="1">
            <a:off x="6512175" y="1354050"/>
            <a:ext cx="583500" cy="1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50"/>
          <p:cNvSpPr txBox="1"/>
          <p:nvPr/>
        </p:nvSpPr>
        <p:spPr>
          <a:xfrm>
            <a:off x="162450" y="3706850"/>
            <a:ext cx="30549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The point?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Propagate the utility score to states that are further away from the goal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"/>
          <p:cNvSpPr/>
          <p:nvPr/>
        </p:nvSpPr>
        <p:spPr>
          <a:xfrm>
            <a:off x="1869125" y="3005425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660" name="Google Shape;660;p51"/>
          <p:cNvSpPr/>
          <p:nvPr/>
        </p:nvSpPr>
        <p:spPr>
          <a:xfrm>
            <a:off x="3440200" y="2579600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661" name="Google Shape;661;p51"/>
          <p:cNvSpPr/>
          <p:nvPr/>
        </p:nvSpPr>
        <p:spPr>
          <a:xfrm>
            <a:off x="3440200" y="3458125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662" name="Google Shape;662;p51"/>
          <p:cNvSpPr/>
          <p:nvPr/>
        </p:nvSpPr>
        <p:spPr>
          <a:xfrm>
            <a:off x="5078500" y="2126900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  <p:sp>
        <p:nvSpPr>
          <p:cNvPr id="663" name="Google Shape;663;p51"/>
          <p:cNvSpPr/>
          <p:nvPr/>
        </p:nvSpPr>
        <p:spPr>
          <a:xfrm>
            <a:off x="5078500" y="2823925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664" name="Google Shape;664;p51"/>
          <p:cNvSpPr/>
          <p:nvPr/>
        </p:nvSpPr>
        <p:spPr>
          <a:xfrm>
            <a:off x="5078500" y="3749525"/>
            <a:ext cx="5715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S4</a:t>
            </a:r>
            <a:endParaRPr/>
          </a:p>
        </p:txBody>
      </p:sp>
      <p:cxnSp>
        <p:nvCxnSpPr>
          <p:cNvPr id="665" name="Google Shape;665;p51"/>
          <p:cNvCxnSpPr>
            <a:endCxn id="660" idx="1"/>
          </p:cNvCxnSpPr>
          <p:nvPr/>
        </p:nvCxnSpPr>
        <p:spPr>
          <a:xfrm flipH="1" rot="10800000">
            <a:off x="2440600" y="2841800"/>
            <a:ext cx="9996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51"/>
          <p:cNvCxnSpPr>
            <a:stCxn id="659" idx="3"/>
            <a:endCxn id="661" idx="1"/>
          </p:cNvCxnSpPr>
          <p:nvPr/>
        </p:nvCxnSpPr>
        <p:spPr>
          <a:xfrm>
            <a:off x="2440625" y="3267625"/>
            <a:ext cx="9996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51"/>
          <p:cNvCxnSpPr>
            <a:stCxn id="660" idx="3"/>
            <a:endCxn id="662" idx="1"/>
          </p:cNvCxnSpPr>
          <p:nvPr/>
        </p:nvCxnSpPr>
        <p:spPr>
          <a:xfrm flipH="1" rot="10800000">
            <a:off x="4011700" y="2389100"/>
            <a:ext cx="10668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51"/>
          <p:cNvCxnSpPr>
            <a:stCxn id="660" idx="3"/>
            <a:endCxn id="663" idx="1"/>
          </p:cNvCxnSpPr>
          <p:nvPr/>
        </p:nvCxnSpPr>
        <p:spPr>
          <a:xfrm>
            <a:off x="4011700" y="2841800"/>
            <a:ext cx="10668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51"/>
          <p:cNvCxnSpPr>
            <a:stCxn id="661" idx="3"/>
            <a:endCxn id="664" idx="1"/>
          </p:cNvCxnSpPr>
          <p:nvPr/>
        </p:nvCxnSpPr>
        <p:spPr>
          <a:xfrm>
            <a:off x="4011700" y="3720325"/>
            <a:ext cx="10668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0" name="Google Shape;6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25" y="237600"/>
            <a:ext cx="45434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1"/>
          <p:cNvSpPr txBox="1"/>
          <p:nvPr/>
        </p:nvSpPr>
        <p:spPr>
          <a:xfrm>
            <a:off x="2407025" y="2333925"/>
            <a:ext cx="948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 =0.5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2" name="Google Shape;672;p51"/>
          <p:cNvSpPr txBox="1"/>
          <p:nvPr/>
        </p:nvSpPr>
        <p:spPr>
          <a:xfrm>
            <a:off x="2440600" y="3749525"/>
            <a:ext cx="948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 =0.5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3" name="Google Shape;673;p51"/>
          <p:cNvSpPr txBox="1"/>
          <p:nvPr/>
        </p:nvSpPr>
        <p:spPr>
          <a:xfrm>
            <a:off x="4098000" y="1675100"/>
            <a:ext cx="948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 =0.1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4" name="Google Shape;674;p51"/>
          <p:cNvSpPr txBox="1"/>
          <p:nvPr/>
        </p:nvSpPr>
        <p:spPr>
          <a:xfrm>
            <a:off x="5883100" y="2091025"/>
            <a:ext cx="705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5" name="Google Shape;675;p51"/>
          <p:cNvSpPr txBox="1"/>
          <p:nvPr/>
        </p:nvSpPr>
        <p:spPr>
          <a:xfrm>
            <a:off x="5927925" y="2738000"/>
            <a:ext cx="627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6" name="Google Shape;676;p51"/>
          <p:cNvSpPr txBox="1"/>
          <p:nvPr/>
        </p:nvSpPr>
        <p:spPr>
          <a:xfrm>
            <a:off x="4071100" y="3055163"/>
            <a:ext cx="948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 =0.9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7" name="Google Shape;677;p51"/>
          <p:cNvSpPr txBox="1"/>
          <p:nvPr/>
        </p:nvSpPr>
        <p:spPr>
          <a:xfrm>
            <a:off x="5964900" y="2896525"/>
            <a:ext cx="51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8" name="Google Shape;678;p51"/>
          <p:cNvSpPr txBox="1"/>
          <p:nvPr/>
        </p:nvSpPr>
        <p:spPr>
          <a:xfrm>
            <a:off x="6045525" y="3822125"/>
            <a:ext cx="1101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9" name="Google Shape;679;p51"/>
          <p:cNvSpPr txBox="1"/>
          <p:nvPr/>
        </p:nvSpPr>
        <p:spPr>
          <a:xfrm>
            <a:off x="618550" y="1015275"/>
            <a:ext cx="1875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Gamma = 0.5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Reward = 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6474900" y="1048875"/>
            <a:ext cx="2606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Pa1 * Ua1 = 0.5*19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9.5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1" name="Google Shape;681;p51"/>
          <p:cNvSpPr txBox="1"/>
          <p:nvPr/>
        </p:nvSpPr>
        <p:spPr>
          <a:xfrm>
            <a:off x="6555525" y="2444725"/>
            <a:ext cx="1606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A2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Pa2 * Ua2 = 0.5 * 20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10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82" name="Google Shape;682;p51"/>
          <p:cNvCxnSpPr/>
          <p:nvPr/>
        </p:nvCxnSpPr>
        <p:spPr>
          <a:xfrm>
            <a:off x="2958375" y="880775"/>
            <a:ext cx="2514600" cy="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51"/>
          <p:cNvSpPr txBox="1"/>
          <p:nvPr/>
        </p:nvSpPr>
        <p:spPr>
          <a:xfrm>
            <a:off x="3655375" y="961100"/>
            <a:ext cx="1606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</a:rPr>
              <a:t>A2  = 10</a:t>
            </a:r>
            <a:endParaRPr sz="1800">
              <a:solidFill>
                <a:srgbClr val="E06666"/>
              </a:solidFill>
            </a:endParaRPr>
          </a:p>
        </p:txBody>
      </p:sp>
      <p:sp>
        <p:nvSpPr>
          <p:cNvPr id="684" name="Google Shape;684;p51"/>
          <p:cNvSpPr txBox="1"/>
          <p:nvPr/>
        </p:nvSpPr>
        <p:spPr>
          <a:xfrm>
            <a:off x="2797000" y="0"/>
            <a:ext cx="477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5</a:t>
            </a:r>
            <a:endParaRPr sz="1800">
              <a:solidFill>
                <a:srgbClr val="93C47D"/>
              </a:solidFill>
            </a:endParaRPr>
          </a:p>
        </p:txBody>
      </p:sp>
      <p:cxnSp>
        <p:nvCxnSpPr>
          <p:cNvPr id="685" name="Google Shape;685;p51"/>
          <p:cNvCxnSpPr/>
          <p:nvPr/>
        </p:nvCxnSpPr>
        <p:spPr>
          <a:xfrm>
            <a:off x="2743200" y="322725"/>
            <a:ext cx="2844000" cy="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1"/>
          <p:cNvSpPr txBox="1"/>
          <p:nvPr/>
        </p:nvSpPr>
        <p:spPr>
          <a:xfrm>
            <a:off x="376525" y="235325"/>
            <a:ext cx="78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10</a:t>
            </a:r>
            <a:endParaRPr b="1" sz="1800">
              <a:solidFill>
                <a:srgbClr val="3C78D8"/>
              </a:solidFill>
            </a:endParaRPr>
          </a:p>
        </p:txBody>
      </p:sp>
      <p:sp>
        <p:nvSpPr>
          <p:cNvPr id="687" name="Google Shape;687;p51"/>
          <p:cNvSpPr txBox="1"/>
          <p:nvPr/>
        </p:nvSpPr>
        <p:spPr>
          <a:xfrm>
            <a:off x="1299689" y="3005425"/>
            <a:ext cx="510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78D8"/>
                </a:solidFill>
              </a:rPr>
              <a:t>10</a:t>
            </a:r>
            <a:endParaRPr b="1" sz="1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360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Agent &amp; Environment</a:t>
            </a:r>
            <a:endParaRPr b="1">
              <a:solidFill>
                <a:srgbClr val="CC0000"/>
              </a:solidFill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311700" y="12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{3F6E3774-14B7-4CFF-85EF-7EB53E25FD8B}</a:tableStyleId>
              </a:tblPr>
              <a:tblGrid>
                <a:gridCol w="831075"/>
                <a:gridCol w="9716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Accessible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Inaccessible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5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Deterministic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Non-deterministic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Episodic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Sequential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Static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Dynamic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Discrete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Continuous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425" y="1262775"/>
            <a:ext cx="1486800" cy="1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20616" l="0" r="42099" t="0"/>
          <a:stretch/>
        </p:blipFill>
        <p:spPr>
          <a:xfrm>
            <a:off x="7098425" y="3154518"/>
            <a:ext cx="1802701" cy="138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613" y="3154525"/>
            <a:ext cx="2128400" cy="14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opoly Game Board PDF Cross-stitch Pattern Instant Digital Download -  Etsy Singapore"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938" y="3138975"/>
            <a:ext cx="1416525" cy="1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027375" y="2710400"/>
            <a:ext cx="55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Chess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027363" y="4602150"/>
            <a:ext cx="55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Pong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251630" y="4603225"/>
            <a:ext cx="769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Monopoly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643225" y="4603225"/>
            <a:ext cx="713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Starcraft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7" y="3154525"/>
            <a:ext cx="1849647" cy="13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752175" y="4603225"/>
            <a:ext cx="968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Slot Machine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8">
            <a:alphaModFix/>
          </a:blip>
          <a:srcRect b="0" l="4013" r="3727" t="0"/>
          <a:stretch/>
        </p:blipFill>
        <p:spPr>
          <a:xfrm>
            <a:off x="7147750" y="878400"/>
            <a:ext cx="1704050" cy="1832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7303375" y="2710400"/>
            <a:ext cx="1486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Walking bot simulation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9222" y="1422650"/>
            <a:ext cx="2066225" cy="12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5197675" y="2710400"/>
            <a:ext cx="1041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Space Invader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Value Iteration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693" name="Google Shape;693;p52"/>
          <p:cNvSpPr txBox="1"/>
          <p:nvPr>
            <p:ph idx="1" type="body"/>
          </p:nvPr>
        </p:nvSpPr>
        <p:spPr>
          <a:xfrm>
            <a:off x="311700" y="1152475"/>
            <a:ext cx="85206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Greedy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Evaluate the Utility of all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Pick the state with highest utility</a:t>
            </a:r>
            <a:endParaRPr/>
          </a:p>
        </p:txBody>
      </p:sp>
      <p:pic>
        <p:nvPicPr>
          <p:cNvPr id="694" name="Google Shape;694;p52"/>
          <p:cNvPicPr preferRelativeResize="0"/>
          <p:nvPr/>
        </p:nvPicPr>
        <p:blipFill rotWithShape="1">
          <a:blip r:embed="rId3">
            <a:alphaModFix/>
          </a:blip>
          <a:srcRect b="2824" l="2089" r="2925" t="7497"/>
          <a:stretch/>
        </p:blipFill>
        <p:spPr>
          <a:xfrm>
            <a:off x="1044895" y="2268525"/>
            <a:ext cx="2963579" cy="25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174" y="2268524"/>
            <a:ext cx="3040124" cy="25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Over time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655100" y="1128575"/>
            <a:ext cx="461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2" name="Google Shape;702;p53"/>
          <p:cNvPicPr preferRelativeResize="0"/>
          <p:nvPr/>
        </p:nvPicPr>
        <p:blipFill rotWithShape="1">
          <a:blip r:embed="rId3">
            <a:alphaModFix/>
          </a:blip>
          <a:srcRect b="16092" l="2089" r="2925" t="7495"/>
          <a:stretch/>
        </p:blipFill>
        <p:spPr>
          <a:xfrm>
            <a:off x="888625" y="2385773"/>
            <a:ext cx="1434679" cy="10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53"/>
          <p:cNvCxnSpPr/>
          <p:nvPr/>
        </p:nvCxnSpPr>
        <p:spPr>
          <a:xfrm>
            <a:off x="460525" y="4060300"/>
            <a:ext cx="81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53"/>
          <p:cNvSpPr txBox="1"/>
          <p:nvPr/>
        </p:nvSpPr>
        <p:spPr>
          <a:xfrm>
            <a:off x="2211775" y="4235450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“time”, “time step”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5" name="Google Shape;705;p53"/>
          <p:cNvCxnSpPr/>
          <p:nvPr/>
        </p:nvCxnSpPr>
        <p:spPr>
          <a:xfrm>
            <a:off x="921025" y="2198800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p53"/>
          <p:cNvSpPr txBox="1"/>
          <p:nvPr/>
        </p:nvSpPr>
        <p:spPr>
          <a:xfrm>
            <a:off x="888625" y="976550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run/episode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from start to end condition (might not be the goal)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7" name="Google Shape;707;p53"/>
          <p:cNvPicPr preferRelativeResize="0"/>
          <p:nvPr/>
        </p:nvPicPr>
        <p:blipFill rotWithShape="1">
          <a:blip r:embed="rId3">
            <a:alphaModFix/>
          </a:blip>
          <a:srcRect b="16092" l="2089" r="2925" t="7495"/>
          <a:stretch/>
        </p:blipFill>
        <p:spPr>
          <a:xfrm>
            <a:off x="3168475" y="2385760"/>
            <a:ext cx="1434679" cy="10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53"/>
          <p:cNvCxnSpPr/>
          <p:nvPr/>
        </p:nvCxnSpPr>
        <p:spPr>
          <a:xfrm>
            <a:off x="3200875" y="2198788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53"/>
          <p:cNvSpPr txBox="1"/>
          <p:nvPr/>
        </p:nvSpPr>
        <p:spPr>
          <a:xfrm>
            <a:off x="3155400" y="1717563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run/trajectory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10" name="Google Shape;710;p53"/>
          <p:cNvCxnSpPr/>
          <p:nvPr/>
        </p:nvCxnSpPr>
        <p:spPr>
          <a:xfrm>
            <a:off x="6998500" y="2237713"/>
            <a:ext cx="17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53"/>
          <p:cNvSpPr txBox="1"/>
          <p:nvPr/>
        </p:nvSpPr>
        <p:spPr>
          <a:xfrm>
            <a:off x="6953025" y="1756488"/>
            <a:ext cx="193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run/trajectory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2" name="Google Shape;712;p53"/>
          <p:cNvSpPr txBox="1"/>
          <p:nvPr/>
        </p:nvSpPr>
        <p:spPr>
          <a:xfrm>
            <a:off x="5448325" y="2354188"/>
            <a:ext cx="1199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…</a:t>
            </a:r>
            <a:endParaRPr b="1" sz="4800">
              <a:solidFill>
                <a:schemeClr val="dk2"/>
              </a:solidFill>
            </a:endParaRPr>
          </a:p>
        </p:txBody>
      </p:sp>
      <p:pic>
        <p:nvPicPr>
          <p:cNvPr id="713" name="Google Shape;7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275" y="2399988"/>
            <a:ext cx="1641842" cy="140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Policy Iteration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719" name="Google Shape;71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Agent has its own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Observing different states, the agent will give different 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Evaluate the current policy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 the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 look up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a function, mapping, neural network</a:t>
            </a:r>
            <a:endParaRPr/>
          </a:p>
        </p:txBody>
      </p:sp>
      <p:pic>
        <p:nvPicPr>
          <p:cNvPr id="720" name="Google Shape;7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0" y="3206900"/>
            <a:ext cx="4818824" cy="17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344" y="2045221"/>
            <a:ext cx="3494925" cy="277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 txBox="1"/>
          <p:nvPr>
            <p:ph type="title"/>
          </p:nvPr>
        </p:nvSpPr>
        <p:spPr>
          <a:xfrm>
            <a:off x="1602450" y="1688675"/>
            <a:ext cx="8520600" cy="11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Feedback</a:t>
            </a:r>
            <a:endParaRPr b="1"/>
          </a:p>
        </p:txBody>
      </p:sp>
      <p:pic>
        <p:nvPicPr>
          <p:cNvPr id="727" name="Google Shape;7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250" y="830500"/>
            <a:ext cx="3482500" cy="3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633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Questions</a:t>
            </a:r>
            <a:endParaRPr b="1">
              <a:solidFill>
                <a:srgbClr val="CC0000"/>
              </a:solidFill>
            </a:endParaRPr>
          </a:p>
        </p:txBody>
      </p:sp>
      <p:graphicFrame>
        <p:nvGraphicFramePr>
          <p:cNvPr id="101" name="Google Shape;101;p17"/>
          <p:cNvGraphicFramePr/>
          <p:nvPr/>
        </p:nvGraphicFramePr>
        <p:xfrm>
          <a:off x="311713" y="97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{3F6E3774-14B7-4CFF-85EF-7EB53E25FD8B}</a:tableStyleId>
              </a:tblPr>
              <a:tblGrid>
                <a:gridCol w="1102300"/>
                <a:gridCol w="1288700"/>
              </a:tblGrid>
              <a:tr h="4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Accessible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Inaccessible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Deterministic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Non-deterministic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Episodic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Sequential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Static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Dynamic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0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Discrete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Continuous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75" y="403650"/>
            <a:ext cx="5334150" cy="43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50" y="3040925"/>
            <a:ext cx="2344526" cy="15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359300" y="4652600"/>
            <a:ext cx="516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Agent &amp; Environment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the “Agent and Environment” formulation?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Separate the “Agent logic” and “Environment logic”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Environment logic can be simple (If/else tree) or complex (simulations with physics)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agent logic can operate on the same environment. Agent logic developed for 1 environment might not be transferable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422" y="2795522"/>
            <a:ext cx="6015825" cy="21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50" y="2795525"/>
            <a:ext cx="2569801" cy="1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32950" y="4670000"/>
            <a:ext cx="2854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OpenAI Gym: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https://www.gymlibrary.dev/index.html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6401850" y="3314425"/>
            <a:ext cx="1997700" cy="25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logic</a:t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6936900" y="3800875"/>
            <a:ext cx="1997700" cy="20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logic / Policy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Agent &amp; Environment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the different classifications?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classifications have different information to be utilized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 knowledge: find the optimal outcome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Partial knowledge: find the best guess at the moment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 us to program the agent logic, assign variables, correctly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Correct data type (discrete, continuous)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22975"/>
            <a:ext cx="5817700" cy="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Un-informed </a:t>
            </a:r>
            <a:r>
              <a:rPr b="1" lang="en"/>
              <a:t>Blind Search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Breadth-First Search (BFS): Uniform Cost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Depth-First Search (DFS):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Depth-Limited Search (DLS)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Iterative-Deepening Search (IDS)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Informed Search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Greedy Search: Heuristic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A* Search: Heuristic and path cost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Search: Blind Search (BFS, DFS)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275" y="1354975"/>
            <a:ext cx="5851950" cy="3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